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6858000" cx="9144000"/>
  <p:notesSz cx="6858000" cy="9144000"/>
  <p:embeddedFontLst>
    <p:embeddedFont>
      <p:font typeface="Nuni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40" roundtripDataSignature="AMtx7mjzoeyFxp24uspN5j5qsCo9PrdC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Nunito-bold.fntdata"/><Relationship Id="rId14" Type="http://schemas.openxmlformats.org/officeDocument/2006/relationships/slide" Target="slides/slide9.xml"/><Relationship Id="rId36" Type="http://schemas.openxmlformats.org/officeDocument/2006/relationships/font" Target="fonts/Nunito-regular.fntdata"/><Relationship Id="rId17" Type="http://schemas.openxmlformats.org/officeDocument/2006/relationships/slide" Target="slides/slide12.xml"/><Relationship Id="rId39" Type="http://schemas.openxmlformats.org/officeDocument/2006/relationships/font" Target="fonts/Nunito-boldItalic.fntdata"/><Relationship Id="rId16" Type="http://schemas.openxmlformats.org/officeDocument/2006/relationships/slide" Target="slides/slide11.xml"/><Relationship Id="rId38" Type="http://schemas.openxmlformats.org/officeDocument/2006/relationships/font" Target="fonts/Nuni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jpg>
</file>

<file path=ppt/media/image18.png>
</file>

<file path=ppt/media/image19.jpg>
</file>

<file path=ppt/media/image2.png>
</file>

<file path=ppt/media/image20.jpg>
</file>

<file path=ppt/media/image21.jp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12d7951ae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12d7951a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82698dcf0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82698dcf01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82698dcf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82698dcf0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70d62a9ae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g70d62a9ae1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0d62a9ae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g70d62a9ae1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0d62a9ae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g70d62a9ae1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0d62a9ae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70d62a9ae1_0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70d62a9ae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70d62a9ae1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2d29be5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52d29be51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82698dcf0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82698dcf01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0d62a9a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70d62a9ae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52d29be5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52d29be518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82642983e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82642983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82663c453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82663c4535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82663c453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82663c4535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2d29be51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52d29be518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82642983e2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82642983e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82642983e2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82642983e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82642983e2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82642983e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82642983e2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82642983e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82698dcf01_0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82698dcf0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138657fc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138657f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0d62a9ae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70d62a9ae1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70d62a9ae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70d62a9ae1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70d62a9ae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70d62a9ae1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0d62a9ae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g70d62a9ae1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0d62a9ae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70d62a9ae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0d62a9ae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70d62a9ae1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1" name="Shape 11"/>
        <p:cNvGrpSpPr/>
        <p:nvPr/>
      </p:nvGrpSpPr>
      <p:grpSpPr>
        <a:xfrm>
          <a:off x="0" y="0"/>
          <a:ext cx="0" cy="0"/>
          <a:chOff x="0" y="0"/>
          <a:chExt cx="0" cy="0"/>
        </a:xfrm>
      </p:grpSpPr>
      <p:sp>
        <p:nvSpPr>
          <p:cNvPr id="12" name="Google Shape;12;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8" name="Shape 68"/>
        <p:cNvGrpSpPr/>
        <p:nvPr/>
      </p:nvGrpSpPr>
      <p:grpSpPr>
        <a:xfrm>
          <a:off x="0" y="0"/>
          <a:ext cx="0" cy="0"/>
          <a:chOff x="0" y="0"/>
          <a:chExt cx="0" cy="0"/>
        </a:xfrm>
      </p:grpSpPr>
      <p:sp>
        <p:nvSpPr>
          <p:cNvPr id="69" name="Google Shape;69;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5"/>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6"/>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6"/>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1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Google Shape;22;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Google Shape;28;p19"/>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9"/>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Google Shape;34;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0"/>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Google Shape;41;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1"/>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1"/>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1"/>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1"/>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Google Shape;50;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4" name="Shape 54"/>
        <p:cNvGrpSpPr/>
        <p:nvPr/>
      </p:nvGrpSpPr>
      <p:grpSpPr>
        <a:xfrm>
          <a:off x="0" y="0"/>
          <a:ext cx="0" cy="0"/>
          <a:chOff x="0" y="0"/>
          <a:chExt cx="0" cy="0"/>
        </a:xfrm>
      </p:grpSpPr>
      <p:sp>
        <p:nvSpPr>
          <p:cNvPr id="55" name="Google Shape;55;p23"/>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3"/>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3"/>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1" name="Shape 61"/>
        <p:cNvGrpSpPr/>
        <p:nvPr/>
      </p:nvGrpSpPr>
      <p:grpSpPr>
        <a:xfrm>
          <a:off x="0" y="0"/>
          <a:ext cx="0" cy="0"/>
          <a:chOff x="0" y="0"/>
          <a:chExt cx="0" cy="0"/>
        </a:xfrm>
      </p:grpSpPr>
      <p:sp>
        <p:nvSpPr>
          <p:cNvPr id="62" name="Google Shape;62;p24"/>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4"/>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24"/>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0.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hyperlink" Target="https://www.uscybersecurity.net/gender-gap-cybersecurity/" TargetMode="Externa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bleepingcomputer.com/news/security/us-retailer-hanna-andersson-hacked-to-steal-credit-cards/" TargetMode="External"/><Relationship Id="rId4" Type="http://schemas.openxmlformats.org/officeDocument/2006/relationships/hyperlink" Target="https://www.fightingidentitycrimes.com/the-dark-web-what-it-means-to-your-identity/" TargetMode="External"/><Relationship Id="rId5" Type="http://schemas.openxmlformats.org/officeDocument/2006/relationships/hyperlink" Target="https://www.zdnet.com/article/microsoft-discloses-security-breach-of-customer-support-database/" TargetMode="External"/><Relationship Id="rId6" Type="http://schemas.openxmlformats.org/officeDocument/2006/relationships/hyperlink" Target="https://www.zdnet.com/article/microsoft-discloses-security-breach-of-customer-support-databas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consultancy.uk/firms/deloitte" TargetMode="External"/><Relationship Id="rId4" Type="http://schemas.openxmlformats.org/officeDocument/2006/relationships/hyperlink" Target="https://www.consultancy.uk/news/13927/the-worlds-top-10-largest-cybersecurity-security-consulting-firms" TargetMode="External"/><Relationship Id="rId5" Type="http://schemas.openxmlformats.org/officeDocument/2006/relationships/hyperlink" Target="https://www.consultancy.uk/news/14068/largest-cybersecurity-consultant-of-the-world-rocked-by-cyber-attac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consultancy.uk/news/15795/gdpr-spurs-companies-to-boost-cybersecurity-precautions" TargetMode="External"/><Relationship Id="rId4" Type="http://schemas.openxmlformats.org/officeDocument/2006/relationships/hyperlink" Target="https://www.investopedia.com/investing/all-you-need-know-about-gdpr-new-data-law/"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
          <p:cNvSpPr/>
          <p:nvPr/>
        </p:nvSpPr>
        <p:spPr>
          <a:xfrm rot="10800000">
            <a:off x="8001000" y="0"/>
            <a:ext cx="1143000" cy="1295400"/>
          </a:xfrm>
          <a:prstGeom prst="rtTriangle">
            <a:avLst/>
          </a:prstGeom>
          <a:solidFill>
            <a:srgbClr val="A5A5A5">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85" name="Google Shape;85;p1"/>
          <p:cNvSpPr/>
          <p:nvPr/>
        </p:nvSpPr>
        <p:spPr>
          <a:xfrm rot="10800000">
            <a:off x="8229600" y="0"/>
            <a:ext cx="914400" cy="1066800"/>
          </a:xfrm>
          <a:prstGeom prst="rtTriangle">
            <a:avLst/>
          </a:prstGeom>
          <a:solidFill>
            <a:srgbClr val="7F7F7F">
              <a:alpha val="4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Users\Dell\Desktop\1.jpeg" id="86" name="Google Shape;86;p1"/>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87" name="Google Shape;87;p1"/>
          <p:cNvSpPr/>
          <p:nvPr/>
        </p:nvSpPr>
        <p:spPr>
          <a:xfrm>
            <a:off x="838200" y="762000"/>
            <a:ext cx="7620000" cy="5410200"/>
          </a:xfrm>
          <a:prstGeom prst="rect">
            <a:avLst/>
          </a:prstGeom>
          <a:solidFill>
            <a:srgbClr val="C00000">
              <a:alpha val="0"/>
            </a:srgbClr>
          </a:solidFill>
          <a:ln cap="flat" cmpd="sng" w="76200">
            <a:solidFill>
              <a:srgbClr val="F4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8" name="Google Shape;88;p1"/>
          <p:cNvSpPr/>
          <p:nvPr/>
        </p:nvSpPr>
        <p:spPr>
          <a:xfrm>
            <a:off x="838200" y="0"/>
            <a:ext cx="7620000" cy="6858000"/>
          </a:xfrm>
          <a:prstGeom prst="diamond">
            <a:avLst/>
          </a:prstGeom>
          <a:noFill/>
          <a:ln cap="flat" cmpd="sng" w="285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9" name="Google Shape;89;p1"/>
          <p:cNvSpPr txBox="1"/>
          <p:nvPr/>
        </p:nvSpPr>
        <p:spPr>
          <a:xfrm>
            <a:off x="1219200" y="2057400"/>
            <a:ext cx="6781800" cy="270843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8500" u="none" cap="none" strike="noStrike">
                <a:solidFill>
                  <a:schemeClr val="lt1"/>
                </a:solidFill>
                <a:latin typeface="Arial"/>
                <a:ea typeface="Arial"/>
                <a:cs typeface="Arial"/>
                <a:sym typeface="Arial"/>
              </a:rPr>
              <a:t>CYBER SECURITY</a:t>
            </a:r>
            <a:endParaRPr b="0" i="0" sz="40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g712d7951ae_0_25"/>
          <p:cNvSpPr txBox="1"/>
          <p:nvPr/>
        </p:nvSpPr>
        <p:spPr>
          <a:xfrm>
            <a:off x="171925" y="191025"/>
            <a:ext cx="8806500" cy="6571500"/>
          </a:xfrm>
          <a:prstGeom prst="rect">
            <a:avLst/>
          </a:prstGeom>
          <a:noFill/>
          <a:ln>
            <a:noFill/>
          </a:ln>
        </p:spPr>
        <p:txBody>
          <a:bodyPr anchorCtr="0" anchor="t" bIns="91425" lIns="91425" spcFirstLastPara="1" rIns="91425" wrap="square" tIns="91425">
            <a:noAutofit/>
          </a:bodyPr>
          <a:lstStyle/>
          <a:p>
            <a:pPr indent="0" lvl="0" marL="0" rtl="0" algn="just">
              <a:lnSpc>
                <a:spcPct val="140000"/>
              </a:lnSpc>
              <a:spcBef>
                <a:spcPts val="0"/>
              </a:spcBef>
              <a:spcAft>
                <a:spcPts val="0"/>
              </a:spcAft>
              <a:buClr>
                <a:schemeClr val="dk1"/>
              </a:buClr>
              <a:buSzPts val="1100"/>
              <a:buFont typeface="Arial"/>
              <a:buNone/>
            </a:pPr>
            <a:r>
              <a:rPr lang="en-US" sz="3000">
                <a:solidFill>
                  <a:srgbClr val="666666"/>
                </a:solidFill>
                <a:highlight>
                  <a:srgbClr val="FFFFFF"/>
                </a:highlight>
                <a:latin typeface="Times New Roman"/>
                <a:ea typeface="Times New Roman"/>
                <a:cs typeface="Times New Roman"/>
                <a:sym typeface="Times New Roman"/>
              </a:rPr>
              <a:t>6. END USER EDUCATION</a:t>
            </a:r>
            <a:endParaRPr sz="3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Clr>
                <a:schemeClr val="dk1"/>
              </a:buClr>
              <a:buSzPts val="1100"/>
              <a:buFont typeface="Arial"/>
              <a:buNone/>
            </a:pPr>
            <a:r>
              <a:rPr lang="en-US" sz="1800">
                <a:solidFill>
                  <a:srgbClr val="666666"/>
                </a:solidFill>
                <a:highlight>
                  <a:srgbClr val="FFFFFF"/>
                </a:highlight>
                <a:latin typeface="Times New Roman"/>
                <a:ea typeface="Times New Roman"/>
                <a:cs typeface="Times New Roman"/>
                <a:sym typeface="Times New Roman"/>
              </a:rPr>
              <a:t>End user education is most important element of Computer security. End users are becoming the largest security risk in organizations because it can happen anytime.The end user threats can be created according to following ways:</a:t>
            </a:r>
            <a:endParaRPr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330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Using of Social Media</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Text Messaging</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Apps Download</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Use of Email</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Password creation and usages</a:t>
            </a:r>
            <a:endParaRPr b="1" sz="1800">
              <a:solidFill>
                <a:srgbClr val="666666"/>
              </a:solidFill>
              <a:highlight>
                <a:srgbClr val="FFFFFF"/>
              </a:highlight>
              <a:latin typeface="Times New Roman"/>
              <a:ea typeface="Times New Roman"/>
              <a:cs typeface="Times New Roman"/>
              <a:sym typeface="Times New Roman"/>
            </a:endParaRPr>
          </a:p>
          <a:p>
            <a:pPr indent="0" lvl="0" marL="0" rtl="0" algn="l">
              <a:lnSpc>
                <a:spcPct val="115000"/>
              </a:lnSpc>
              <a:spcBef>
                <a:spcPts val="3300"/>
              </a:spcBef>
              <a:spcAft>
                <a:spcPts val="0"/>
              </a:spcAft>
              <a:buNone/>
            </a:pPr>
            <a:r>
              <a:rPr lang="en-US" sz="1800">
                <a:solidFill>
                  <a:srgbClr val="666666"/>
                </a:solidFill>
                <a:highlight>
                  <a:srgbClr val="FFFFFF"/>
                </a:highlight>
                <a:latin typeface="Times New Roman"/>
                <a:ea typeface="Times New Roman"/>
                <a:cs typeface="Times New Roman"/>
                <a:sym typeface="Times New Roman"/>
              </a:rPr>
              <a:t>USERS NEED TO BE TRAINED AND INFORMED ABOUT THE  FOLLOWING:</a:t>
            </a:r>
            <a:endParaRPr sz="1800">
              <a:solidFill>
                <a:srgbClr val="666666"/>
              </a:solidFill>
              <a:highlight>
                <a:srgbClr val="FFFFFF"/>
              </a:highlight>
              <a:latin typeface="Times New Roman"/>
              <a:ea typeface="Times New Roman"/>
              <a:cs typeface="Times New Roman"/>
              <a:sym typeface="Times New Roman"/>
            </a:endParaRPr>
          </a:p>
          <a:p>
            <a:pPr indent="-342900" lvl="0" marL="723900" rtl="0" algn="just">
              <a:lnSpc>
                <a:spcPct val="115000"/>
              </a:lnSpc>
              <a:spcBef>
                <a:spcPts val="330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Phishing and Social Engineering</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just">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Access, Passwords and Connection</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just">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Device Security</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just">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Physical Security</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just">
              <a:lnSpc>
                <a:spcPct val="115000"/>
              </a:lnSpc>
              <a:spcBef>
                <a:spcPts val="0"/>
              </a:spcBef>
              <a:spcAft>
                <a:spcPts val="0"/>
              </a:spcAft>
              <a:buClr>
                <a:srgbClr val="666666"/>
              </a:buClr>
              <a:buSzPts val="1800"/>
              <a:buFont typeface="Times New Roman"/>
              <a:buChar char="●"/>
            </a:pPr>
            <a:r>
              <a:rPr b="1" lang="en-US" sz="1800">
                <a:solidFill>
                  <a:srgbClr val="666666"/>
                </a:solidFill>
                <a:highlight>
                  <a:srgbClr val="FFFFFF"/>
                </a:highlight>
                <a:latin typeface="Times New Roman"/>
                <a:ea typeface="Times New Roman"/>
                <a:cs typeface="Times New Roman"/>
                <a:sym typeface="Times New Roman"/>
              </a:rPr>
              <a:t>Password creation and usages</a:t>
            </a:r>
            <a:endParaRPr b="1" sz="1800">
              <a:solidFill>
                <a:srgbClr val="666666"/>
              </a:solidFill>
              <a:highlight>
                <a:srgbClr val="FFFFFF"/>
              </a:highlight>
              <a:latin typeface="Times New Roman"/>
              <a:ea typeface="Times New Roman"/>
              <a:cs typeface="Times New Roman"/>
              <a:sym typeface="Times New Roman"/>
            </a:endParaRPr>
          </a:p>
          <a:p>
            <a:pPr indent="0" lvl="0" marL="457200" rtl="0" algn="l">
              <a:lnSpc>
                <a:spcPct val="115000"/>
              </a:lnSpc>
              <a:spcBef>
                <a:spcPts val="3300"/>
              </a:spcBef>
              <a:spcAft>
                <a:spcPts val="0"/>
              </a:spcAft>
              <a:buNone/>
            </a:pPr>
            <a:r>
              <a:t/>
            </a:r>
            <a:endParaRPr b="1" sz="1800">
              <a:solidFill>
                <a:srgbClr val="666666"/>
              </a:solidFill>
              <a:highlight>
                <a:srgbClr val="FFFFFF"/>
              </a:highlight>
              <a:latin typeface="Times New Roman"/>
              <a:ea typeface="Times New Roman"/>
              <a:cs typeface="Times New Roman"/>
              <a:sym typeface="Times New Roman"/>
            </a:endParaRPr>
          </a:p>
          <a:p>
            <a:pPr indent="0" lvl="0" marL="0" rtl="0" algn="l">
              <a:spcBef>
                <a:spcPts val="3300"/>
              </a:spcBef>
              <a:spcAft>
                <a:spcPts val="0"/>
              </a:spcAft>
              <a:buNone/>
            </a:pPr>
            <a:r>
              <a:t/>
            </a:r>
            <a:endParaRPr>
              <a:solidFill>
                <a:srgbClr val="666666"/>
              </a:solidFill>
              <a:latin typeface="Times New Roman"/>
              <a:ea typeface="Times New Roman"/>
              <a:cs typeface="Times New Roman"/>
              <a:sym typeface="Times New Roman"/>
            </a:endParaRPr>
          </a:p>
        </p:txBody>
      </p:sp>
      <p:sp>
        <p:nvSpPr>
          <p:cNvPr id="157" name="Google Shape;157;g712d7951ae_0_2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58" name="Google Shape;158;g712d7951ae_0_2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g82698dcf01_0_19"/>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64" name="Google Shape;164;g82698dcf01_0_19"/>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65" name="Google Shape;165;g82698dcf01_0_19"/>
          <p:cNvPicPr preferRelativeResize="0"/>
          <p:nvPr/>
        </p:nvPicPr>
        <p:blipFill>
          <a:blip r:embed="rId3">
            <a:alphaModFix/>
          </a:blip>
          <a:stretch>
            <a:fillRect/>
          </a:stretch>
        </p:blipFill>
        <p:spPr>
          <a:xfrm>
            <a:off x="0" y="0"/>
            <a:ext cx="9196225" cy="5905825"/>
          </a:xfrm>
          <a:prstGeom prst="rect">
            <a:avLst/>
          </a:prstGeom>
          <a:noFill/>
          <a:ln>
            <a:noFill/>
          </a:ln>
        </p:spPr>
      </p:pic>
      <p:sp>
        <p:nvSpPr>
          <p:cNvPr id="166" name="Google Shape;166;g82698dcf01_0_19"/>
          <p:cNvSpPr txBox="1"/>
          <p:nvPr/>
        </p:nvSpPr>
        <p:spPr>
          <a:xfrm>
            <a:off x="0" y="6002275"/>
            <a:ext cx="9144000" cy="79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666666"/>
                </a:solidFill>
                <a:latin typeface="Courier New"/>
                <a:ea typeface="Courier New"/>
                <a:cs typeface="Courier New"/>
                <a:sym typeface="Courier New"/>
              </a:rPr>
              <a:t>SOUNDS FAMILIAR?</a:t>
            </a:r>
            <a:endParaRPr b="1" sz="4800">
              <a:solidFill>
                <a:srgbClr val="666666"/>
              </a:solidFill>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g82698dcf01_0_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72" name="Google Shape;172;g82698dcf01_0_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73" name="Google Shape;173;g82698dcf01_0_0"/>
          <p:cNvPicPr preferRelativeResize="0"/>
          <p:nvPr/>
        </p:nvPicPr>
        <p:blipFill rotWithShape="1">
          <a:blip r:embed="rId3">
            <a:alphaModFix/>
          </a:blip>
          <a:srcRect b="3895" l="5059" r="3783" t="4445"/>
          <a:stretch/>
        </p:blipFill>
        <p:spPr>
          <a:xfrm>
            <a:off x="4719225" y="2886625"/>
            <a:ext cx="4424774" cy="3967543"/>
          </a:xfrm>
          <a:prstGeom prst="rect">
            <a:avLst/>
          </a:prstGeom>
          <a:noFill/>
          <a:ln>
            <a:noFill/>
          </a:ln>
        </p:spPr>
      </p:pic>
      <p:pic>
        <p:nvPicPr>
          <p:cNvPr id="174" name="Google Shape;174;g82698dcf01_0_0"/>
          <p:cNvPicPr preferRelativeResize="0"/>
          <p:nvPr/>
        </p:nvPicPr>
        <p:blipFill>
          <a:blip r:embed="rId4">
            <a:alphaModFix/>
          </a:blip>
          <a:stretch>
            <a:fillRect/>
          </a:stretch>
        </p:blipFill>
        <p:spPr>
          <a:xfrm>
            <a:off x="0" y="-10800"/>
            <a:ext cx="4719225" cy="3666949"/>
          </a:xfrm>
          <a:prstGeom prst="rect">
            <a:avLst/>
          </a:prstGeom>
          <a:noFill/>
          <a:ln>
            <a:noFill/>
          </a:ln>
        </p:spPr>
      </p:pic>
      <p:sp>
        <p:nvSpPr>
          <p:cNvPr id="175" name="Google Shape;175;g82698dcf01_0_0"/>
          <p:cNvSpPr txBox="1"/>
          <p:nvPr/>
        </p:nvSpPr>
        <p:spPr>
          <a:xfrm>
            <a:off x="0" y="3952500"/>
            <a:ext cx="4572000" cy="2905500"/>
          </a:xfrm>
          <a:prstGeom prst="rect">
            <a:avLst/>
          </a:prstGeom>
          <a:noFill/>
          <a:ln>
            <a:noFill/>
          </a:ln>
        </p:spPr>
        <p:txBody>
          <a:bodyPr anchorCtr="0" anchor="t" bIns="91425" lIns="91425" spcFirstLastPara="1" rIns="91425" wrap="square" tIns="91425">
            <a:noAutofit/>
          </a:bodyPr>
          <a:lstStyle/>
          <a:p>
            <a:pPr indent="0" lvl="0" marL="0" rtl="0" algn="just">
              <a:spcBef>
                <a:spcPts val="360"/>
              </a:spcBef>
              <a:spcAft>
                <a:spcPts val="0"/>
              </a:spcAft>
              <a:buClr>
                <a:schemeClr val="dk1"/>
              </a:buClr>
              <a:buSzPts val="1100"/>
              <a:buFont typeface="Arial"/>
              <a:buNone/>
            </a:pPr>
            <a:r>
              <a:rPr b="1" lang="en-US" sz="2000">
                <a:solidFill>
                  <a:srgbClr val="666666"/>
                </a:solidFill>
                <a:latin typeface="Times New Roman"/>
                <a:ea typeface="Times New Roman"/>
                <a:cs typeface="Times New Roman"/>
                <a:sym typeface="Times New Roman"/>
              </a:rPr>
              <a:t>PHARMING</a:t>
            </a:r>
            <a:endParaRPr b="1" sz="2000">
              <a:solidFill>
                <a:srgbClr val="666666"/>
              </a:solidFill>
              <a:latin typeface="Times New Roman"/>
              <a:ea typeface="Times New Roman"/>
              <a:cs typeface="Times New Roman"/>
              <a:sym typeface="Times New Roman"/>
            </a:endParaRPr>
          </a:p>
          <a:p>
            <a:pPr indent="-355600" lvl="0" marL="457200" rtl="0" algn="just">
              <a:spcBef>
                <a:spcPts val="36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A means to point you to a malicious and illegitimate website by 	redirecting the legitimate URL. </a:t>
            </a:r>
            <a:endParaRPr sz="2000">
              <a:solidFill>
                <a:srgbClr val="666666"/>
              </a:solidFill>
              <a:highlight>
                <a:schemeClr val="lt1"/>
              </a:highlight>
              <a:latin typeface="Times New Roman"/>
              <a:ea typeface="Times New Roman"/>
              <a:cs typeface="Times New Roman"/>
              <a:sym typeface="Times New Roman"/>
            </a:endParaRPr>
          </a:p>
          <a:p>
            <a:pPr indent="-355600" lvl="0" marL="457200" rtl="0" algn="just">
              <a:spcBef>
                <a:spcPts val="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Involves modifying the DNS entries.</a:t>
            </a:r>
            <a:endParaRPr sz="2000">
              <a:solidFill>
                <a:srgbClr val="666666"/>
              </a:solidFill>
              <a:highlight>
                <a:schemeClr val="lt1"/>
              </a:highlight>
              <a:latin typeface="Times New Roman"/>
              <a:ea typeface="Times New Roman"/>
              <a:cs typeface="Times New Roman"/>
              <a:sym typeface="Times New Roman"/>
            </a:endParaRPr>
          </a:p>
          <a:p>
            <a:pPr indent="-355600" lvl="0" marL="457200" rtl="0" algn="just">
              <a:spcBef>
                <a:spcPts val="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Even if the URL is entered correctly, it can still be redirected to a fake website.</a:t>
            </a:r>
            <a:endParaRPr sz="2000">
              <a:solidFill>
                <a:srgbClr val="666666"/>
              </a:solidFill>
              <a:highlight>
                <a:schemeClr val="lt1"/>
              </a:highlight>
              <a:latin typeface="Times New Roman"/>
              <a:ea typeface="Times New Roman"/>
              <a:cs typeface="Times New Roman"/>
              <a:sym typeface="Times New Roman"/>
            </a:endParaRPr>
          </a:p>
          <a:p>
            <a:pPr indent="0" lvl="0" marL="0" rtl="0" algn="just">
              <a:spcBef>
                <a:spcPts val="0"/>
              </a:spcBef>
              <a:spcAft>
                <a:spcPts val="0"/>
              </a:spcAft>
              <a:buNone/>
            </a:pPr>
            <a:r>
              <a:t/>
            </a:r>
            <a:endParaRPr sz="2000">
              <a:latin typeface="Calibri"/>
              <a:ea typeface="Calibri"/>
              <a:cs typeface="Calibri"/>
              <a:sym typeface="Calibri"/>
            </a:endParaRPr>
          </a:p>
        </p:txBody>
      </p:sp>
      <p:sp>
        <p:nvSpPr>
          <p:cNvPr id="176" name="Google Shape;176;g82698dcf01_0_0"/>
          <p:cNvSpPr txBox="1"/>
          <p:nvPr/>
        </p:nvSpPr>
        <p:spPr>
          <a:xfrm>
            <a:off x="4793350" y="-18875"/>
            <a:ext cx="3784500" cy="2905500"/>
          </a:xfrm>
          <a:prstGeom prst="rect">
            <a:avLst/>
          </a:prstGeom>
          <a:noFill/>
          <a:ln>
            <a:noFill/>
          </a:ln>
        </p:spPr>
        <p:txBody>
          <a:bodyPr anchorCtr="0" anchor="t" bIns="91425" lIns="91425" spcFirstLastPara="1" rIns="91425" wrap="square" tIns="91425">
            <a:noAutofit/>
          </a:bodyPr>
          <a:lstStyle/>
          <a:p>
            <a:pPr indent="0" lvl="0" marL="0" rtl="0" algn="just">
              <a:spcBef>
                <a:spcPts val="360"/>
              </a:spcBef>
              <a:spcAft>
                <a:spcPts val="0"/>
              </a:spcAft>
              <a:buClr>
                <a:schemeClr val="dk1"/>
              </a:buClr>
              <a:buSzPts val="1100"/>
              <a:buFont typeface="Arial"/>
              <a:buNone/>
            </a:pPr>
            <a:r>
              <a:rPr b="1" lang="en-US" sz="2000">
                <a:solidFill>
                  <a:srgbClr val="666666"/>
                </a:solidFill>
                <a:latin typeface="Times New Roman"/>
                <a:ea typeface="Times New Roman"/>
                <a:cs typeface="Times New Roman"/>
                <a:sym typeface="Times New Roman"/>
              </a:rPr>
              <a:t>PHISHING</a:t>
            </a:r>
            <a:endParaRPr b="1" sz="2000">
              <a:solidFill>
                <a:srgbClr val="666666"/>
              </a:solidFill>
              <a:latin typeface="Times New Roman"/>
              <a:ea typeface="Times New Roman"/>
              <a:cs typeface="Times New Roman"/>
              <a:sym typeface="Times New Roman"/>
            </a:endParaRPr>
          </a:p>
          <a:p>
            <a:pPr indent="-355600" lvl="0" marL="457200" rtl="0" algn="just">
              <a:spcBef>
                <a:spcPts val="360"/>
              </a:spcBef>
              <a:spcAft>
                <a:spcPts val="0"/>
              </a:spcAft>
              <a:buClr>
                <a:srgbClr val="666666"/>
              </a:buClr>
              <a:buSzPts val="2000"/>
              <a:buFont typeface="Times New Roman"/>
              <a:buChar char="•"/>
            </a:pPr>
            <a:r>
              <a:rPr lang="en-US" sz="2000">
                <a:solidFill>
                  <a:srgbClr val="666666"/>
                </a:solidFill>
                <a:latin typeface="Times New Roman"/>
                <a:ea typeface="Times New Roman"/>
                <a:cs typeface="Times New Roman"/>
                <a:sym typeface="Times New Roman"/>
              </a:rPr>
              <a:t>Lures the victim into a fake website via email.</a:t>
            </a:r>
            <a:endParaRPr sz="2000">
              <a:solidFill>
                <a:srgbClr val="666666"/>
              </a:solidFill>
              <a:latin typeface="Times New Roman"/>
              <a:ea typeface="Times New Roman"/>
              <a:cs typeface="Times New Roman"/>
              <a:sym typeface="Times New Roman"/>
            </a:endParaRPr>
          </a:p>
          <a:p>
            <a:pPr indent="-355600" lvl="0" marL="457200" rtl="0" algn="just">
              <a:spcBef>
                <a:spcPts val="0"/>
              </a:spcBef>
              <a:spcAft>
                <a:spcPts val="0"/>
              </a:spcAft>
              <a:buClr>
                <a:srgbClr val="666666"/>
              </a:buClr>
              <a:buSzPts val="2000"/>
              <a:buFont typeface="Times New Roman"/>
              <a:buChar char="•"/>
            </a:pPr>
            <a:r>
              <a:rPr lang="en-US" sz="2000">
                <a:solidFill>
                  <a:srgbClr val="666666"/>
                </a:solidFill>
                <a:latin typeface="Times New Roman"/>
                <a:ea typeface="Times New Roman"/>
                <a:cs typeface="Times New Roman"/>
                <a:sym typeface="Times New Roman"/>
              </a:rPr>
              <a:t>Fake website looks and feels exactly like the authentic one.</a:t>
            </a:r>
            <a:endParaRPr sz="2000">
              <a:solidFill>
                <a:srgbClr val="666666"/>
              </a:solidFill>
              <a:latin typeface="Times New Roman"/>
              <a:ea typeface="Times New Roman"/>
              <a:cs typeface="Times New Roman"/>
              <a:sym typeface="Times New Roman"/>
            </a:endParaRPr>
          </a:p>
          <a:p>
            <a:pPr indent="-355600" lvl="0" marL="457200" rtl="0" algn="just">
              <a:spcBef>
                <a:spcPts val="0"/>
              </a:spcBef>
              <a:spcAft>
                <a:spcPts val="0"/>
              </a:spcAft>
              <a:buClr>
                <a:srgbClr val="666666"/>
              </a:buClr>
              <a:buSzPts val="2000"/>
              <a:buFont typeface="Times New Roman"/>
              <a:buChar char="•"/>
            </a:pPr>
            <a:r>
              <a:rPr lang="en-US" sz="2000">
                <a:solidFill>
                  <a:srgbClr val="666666"/>
                </a:solidFill>
                <a:latin typeface="Times New Roman"/>
                <a:ea typeface="Times New Roman"/>
                <a:cs typeface="Times New Roman"/>
                <a:sym typeface="Times New Roman"/>
              </a:rPr>
              <a:t>The victim is then induced to reveal sensitive information.</a:t>
            </a:r>
            <a:endParaRPr sz="20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g70d62a9ae1_0_3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82" name="Google Shape;182;g70d62a9ae1_0_3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3" name="Google Shape;183;g70d62a9ae1_0_35"/>
          <p:cNvSpPr txBox="1"/>
          <p:nvPr>
            <p:ph idx="1" type="body"/>
          </p:nvPr>
        </p:nvSpPr>
        <p:spPr>
          <a:xfrm>
            <a:off x="324500" y="292050"/>
            <a:ext cx="8541000" cy="28830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None/>
            </a:pPr>
            <a:r>
              <a:rPr b="1" lang="en-US" sz="2000">
                <a:solidFill>
                  <a:srgbClr val="666666"/>
                </a:solidFill>
                <a:highlight>
                  <a:srgbClr val="FFFFFF"/>
                </a:highlight>
                <a:latin typeface="Times New Roman"/>
                <a:ea typeface="Times New Roman"/>
                <a:cs typeface="Times New Roman"/>
                <a:sym typeface="Times New Roman"/>
              </a:rPr>
              <a:t>BOTNETS</a:t>
            </a:r>
            <a:endParaRPr b="1" sz="2000">
              <a:solidFill>
                <a:srgbClr val="666666"/>
              </a:solidFill>
              <a:highlight>
                <a:srgbClr val="FFFFFF"/>
              </a:highlight>
              <a:latin typeface="Times New Roman"/>
              <a:ea typeface="Times New Roman"/>
              <a:cs typeface="Times New Roman"/>
              <a:sym typeface="Times New Roman"/>
            </a:endParaRPr>
          </a:p>
          <a:p>
            <a:pPr indent="-355600" lvl="0" marL="457200" rtl="0" algn="just">
              <a:spcBef>
                <a:spcPts val="360"/>
              </a:spcBef>
              <a:spcAft>
                <a:spcPts val="0"/>
              </a:spcAft>
              <a:buClr>
                <a:srgbClr val="666666"/>
              </a:buClr>
              <a:buSzPts val="2000"/>
              <a:buFont typeface="Times New Roman"/>
              <a:buChar char="•"/>
            </a:pPr>
            <a:r>
              <a:rPr lang="en-US" sz="2000">
                <a:solidFill>
                  <a:srgbClr val="666666"/>
                </a:solidFill>
                <a:highlight>
                  <a:srgbClr val="FFFFFF"/>
                </a:highlight>
                <a:latin typeface="Times New Roman"/>
                <a:ea typeface="Times New Roman"/>
                <a:cs typeface="Times New Roman"/>
                <a:sym typeface="Times New Roman"/>
              </a:rPr>
              <a:t>A collection of software robots, or 'bots', that creates an army of 	infected computers (known as ‘zombies') that are remotely controlled by the originator. </a:t>
            </a:r>
            <a:endParaRPr sz="2000">
              <a:solidFill>
                <a:srgbClr val="666666"/>
              </a:solidFill>
              <a:highlight>
                <a:srgbClr val="FFFFFF"/>
              </a:highlight>
              <a:latin typeface="Times New Roman"/>
              <a:ea typeface="Times New Roman"/>
              <a:cs typeface="Times New Roman"/>
              <a:sym typeface="Times New Roman"/>
            </a:endParaRPr>
          </a:p>
          <a:p>
            <a:pPr indent="-355600" lvl="0" marL="457200" rtl="0" algn="just">
              <a:spcBef>
                <a:spcPts val="0"/>
              </a:spcBef>
              <a:spcAft>
                <a:spcPts val="0"/>
              </a:spcAft>
              <a:buClr>
                <a:srgbClr val="666666"/>
              </a:buClr>
              <a:buSzPts val="2000"/>
              <a:buFont typeface="Times New Roman"/>
              <a:buChar char="•"/>
            </a:pPr>
            <a:r>
              <a:rPr lang="en-US" sz="2000">
                <a:solidFill>
                  <a:srgbClr val="666666"/>
                </a:solidFill>
                <a:highlight>
                  <a:srgbClr val="FFFFFF"/>
                </a:highlight>
                <a:latin typeface="Times New Roman"/>
                <a:ea typeface="Times New Roman"/>
                <a:cs typeface="Times New Roman"/>
                <a:sym typeface="Times New Roman"/>
              </a:rPr>
              <a:t>Yours may be one of them and you may not even know it.</a:t>
            </a:r>
            <a:endParaRPr sz="2000">
              <a:solidFill>
                <a:srgbClr val="666666"/>
              </a:solidFill>
              <a:highlight>
                <a:srgbClr val="FFFFFF"/>
              </a:highlight>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highlight>
                  <a:srgbClr val="FFFFFF"/>
                </a:highlight>
                <a:latin typeface="Times New Roman"/>
                <a:ea typeface="Times New Roman"/>
                <a:cs typeface="Times New Roman"/>
                <a:sym typeface="Times New Roman"/>
              </a:rPr>
              <a:t>Send spam emails with viruses attached.</a:t>
            </a:r>
            <a:endParaRPr sz="2000">
              <a:solidFill>
                <a:srgbClr val="666666"/>
              </a:solidFill>
              <a:highlight>
                <a:srgbClr val="FFFFFF"/>
              </a:highlight>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highlight>
                  <a:srgbClr val="FFFFFF"/>
                </a:highlight>
                <a:latin typeface="Times New Roman"/>
                <a:ea typeface="Times New Roman"/>
                <a:cs typeface="Times New Roman"/>
                <a:sym typeface="Times New Roman"/>
              </a:rPr>
              <a:t>Spread all types of malware.</a:t>
            </a:r>
            <a:endParaRPr sz="2000">
              <a:solidFill>
                <a:srgbClr val="666666"/>
              </a:solidFill>
              <a:highlight>
                <a:srgbClr val="FFFFFF"/>
              </a:highlight>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highlight>
                  <a:srgbClr val="FFFFFF"/>
                </a:highlight>
                <a:latin typeface="Times New Roman"/>
                <a:ea typeface="Times New Roman"/>
                <a:cs typeface="Times New Roman"/>
                <a:sym typeface="Times New Roman"/>
              </a:rPr>
              <a:t>Can use your computer </a:t>
            </a:r>
            <a:r>
              <a:rPr lang="en-US" sz="2000">
                <a:solidFill>
                  <a:srgbClr val="666666"/>
                </a:solidFill>
                <a:highlight>
                  <a:srgbClr val="FFFFFF"/>
                </a:highlight>
                <a:latin typeface="Times New Roman"/>
                <a:ea typeface="Times New Roman"/>
                <a:cs typeface="Times New Roman"/>
                <a:sym typeface="Times New Roman"/>
              </a:rPr>
              <a:t>as part of a</a:t>
            </a:r>
            <a:r>
              <a:rPr lang="en-US" sz="2000">
                <a:solidFill>
                  <a:srgbClr val="666666"/>
                </a:solidFill>
                <a:highlight>
                  <a:srgbClr val="FFFFFF"/>
                </a:highlight>
                <a:latin typeface="Times New Roman"/>
                <a:ea typeface="Times New Roman"/>
                <a:cs typeface="Times New Roman"/>
                <a:sym typeface="Times New Roman"/>
              </a:rPr>
              <a:t> DoS attack against other</a:t>
            </a:r>
            <a:r>
              <a:rPr lang="en-US" sz="2000">
                <a:solidFill>
                  <a:srgbClr val="666666"/>
                </a:solidFill>
                <a:highlight>
                  <a:srgbClr val="FFFFFF"/>
                </a:highlight>
                <a:latin typeface="Times New Roman"/>
                <a:ea typeface="Times New Roman"/>
                <a:cs typeface="Times New Roman"/>
                <a:sym typeface="Times New Roman"/>
              </a:rPr>
              <a:t> </a:t>
            </a:r>
            <a:r>
              <a:rPr lang="en-US" sz="2000">
                <a:solidFill>
                  <a:srgbClr val="666666"/>
                </a:solidFill>
                <a:highlight>
                  <a:srgbClr val="FFFFFF"/>
                </a:highlight>
                <a:latin typeface="Times New Roman"/>
                <a:ea typeface="Times New Roman"/>
                <a:cs typeface="Times New Roman"/>
                <a:sym typeface="Times New Roman"/>
              </a:rPr>
              <a:t>systems</a:t>
            </a:r>
            <a:r>
              <a:rPr lang="en-US" sz="2000">
                <a:solidFill>
                  <a:srgbClr val="666666"/>
                </a:solidFill>
                <a:highlight>
                  <a:srgbClr val="FFFFFF"/>
                </a:highlight>
                <a:latin typeface="Times New Roman"/>
                <a:ea typeface="Times New Roman"/>
                <a:cs typeface="Times New Roman"/>
                <a:sym typeface="Times New Roman"/>
              </a:rPr>
              <a:t>.</a:t>
            </a:r>
            <a:endParaRPr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None/>
            </a:pPr>
            <a:r>
              <a:t/>
            </a:r>
            <a:endParaRPr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None/>
            </a:pPr>
            <a:r>
              <a:t/>
            </a:r>
            <a:endParaRPr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0000"/>
              </a:lnSpc>
              <a:spcBef>
                <a:spcPts val="2900"/>
              </a:spcBef>
              <a:spcAft>
                <a:spcPts val="0"/>
              </a:spcAft>
              <a:buNone/>
            </a:pPr>
            <a:r>
              <a:t/>
            </a:r>
            <a:endParaRPr b="1"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None/>
            </a:pPr>
            <a:r>
              <a:t/>
            </a:r>
            <a:endParaRPr sz="2000">
              <a:solidFill>
                <a:srgbClr val="666666"/>
              </a:solidFill>
              <a:highlight>
                <a:srgbClr val="FFFFFF"/>
              </a:highlight>
              <a:latin typeface="Times New Roman"/>
              <a:ea typeface="Times New Roman"/>
              <a:cs typeface="Times New Roman"/>
              <a:sym typeface="Times New Roman"/>
            </a:endParaRPr>
          </a:p>
        </p:txBody>
      </p:sp>
      <p:pic>
        <p:nvPicPr>
          <p:cNvPr id="184" name="Google Shape;184;g70d62a9ae1_0_35"/>
          <p:cNvPicPr preferRelativeResize="0"/>
          <p:nvPr/>
        </p:nvPicPr>
        <p:blipFill>
          <a:blip r:embed="rId3">
            <a:alphaModFix/>
          </a:blip>
          <a:stretch>
            <a:fillRect/>
          </a:stretch>
        </p:blipFill>
        <p:spPr>
          <a:xfrm>
            <a:off x="392725" y="3034850"/>
            <a:ext cx="4301875" cy="3504025"/>
          </a:xfrm>
          <a:prstGeom prst="rect">
            <a:avLst/>
          </a:prstGeom>
          <a:noFill/>
          <a:ln>
            <a:noFill/>
          </a:ln>
        </p:spPr>
      </p:pic>
      <p:sp>
        <p:nvSpPr>
          <p:cNvPr id="185" name="Google Shape;185;g70d62a9ae1_0_35"/>
          <p:cNvSpPr/>
          <p:nvPr/>
        </p:nvSpPr>
        <p:spPr>
          <a:xfrm>
            <a:off x="5122300" y="3204963"/>
            <a:ext cx="3591900" cy="3163800"/>
          </a:xfrm>
          <a:prstGeom prst="ellipse">
            <a:avLst/>
          </a:prstGeom>
          <a:solidFill>
            <a:srgbClr val="F4CCCC"/>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200">
                <a:solidFill>
                  <a:srgbClr val="666666"/>
                </a:solidFill>
                <a:latin typeface="Comic Sans MS"/>
                <a:ea typeface="Comic Sans MS"/>
                <a:cs typeface="Comic Sans MS"/>
                <a:sym typeface="Comic Sans MS"/>
              </a:rPr>
              <a:t>Mirai is a malware that turns network devices running Linux into remotely controlled bots.</a:t>
            </a:r>
            <a:endParaRPr b="1" sz="2200">
              <a:solidFill>
                <a:srgbClr val="666666"/>
              </a:solidFill>
              <a:latin typeface="Comic Sans MS"/>
              <a:ea typeface="Comic Sans MS"/>
              <a:cs typeface="Comic Sans MS"/>
              <a:sym typeface="Comic Sans M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g70d62a9ae1_0_4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91" name="Google Shape;191;g70d62a9ae1_0_4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2" name="Google Shape;192;g70d62a9ae1_0_40"/>
          <p:cNvSpPr txBox="1"/>
          <p:nvPr>
            <p:ph idx="1" type="body"/>
          </p:nvPr>
        </p:nvSpPr>
        <p:spPr>
          <a:xfrm>
            <a:off x="294425" y="297025"/>
            <a:ext cx="3935100" cy="62727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b="1" lang="en-US" sz="2000">
                <a:solidFill>
                  <a:srgbClr val="666666"/>
                </a:solidFill>
                <a:highlight>
                  <a:schemeClr val="lt1"/>
                </a:highlight>
                <a:latin typeface="Times New Roman"/>
                <a:ea typeface="Times New Roman"/>
                <a:cs typeface="Times New Roman"/>
                <a:sym typeface="Times New Roman"/>
              </a:rPr>
              <a:t>HACKING</a:t>
            </a:r>
            <a:endParaRPr b="1" sz="2000">
              <a:solidFill>
                <a:srgbClr val="666666"/>
              </a:solidFill>
              <a:highlight>
                <a:schemeClr val="lt1"/>
              </a:highlight>
              <a:latin typeface="Times New Roman"/>
              <a:ea typeface="Times New Roman"/>
              <a:cs typeface="Times New Roman"/>
              <a:sym typeface="Times New Roman"/>
            </a:endParaRPr>
          </a:p>
          <a:p>
            <a:pPr indent="-355600" lvl="0" marL="457200" rtl="0" algn="just">
              <a:lnSpc>
                <a:spcPct val="115000"/>
              </a:lnSpc>
              <a:spcBef>
                <a:spcPts val="90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Gaining unauthorized access to a computer.</a:t>
            </a:r>
            <a:endParaRPr sz="2000">
              <a:solidFill>
                <a:srgbClr val="666666"/>
              </a:solidFill>
              <a:highlight>
                <a:schemeClr val="lt1"/>
              </a:highlight>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Find weaknesses (or pre-existing bugs) in your security settings	and exploit them in order to access your information.</a:t>
            </a:r>
            <a:endParaRPr sz="2000">
              <a:solidFill>
                <a:srgbClr val="666666"/>
              </a:solidFill>
              <a:highlight>
                <a:schemeClr val="lt1"/>
              </a:highlight>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highlight>
                  <a:schemeClr val="lt1"/>
                </a:highlight>
                <a:latin typeface="Times New Roman"/>
                <a:ea typeface="Times New Roman"/>
                <a:cs typeface="Times New Roman"/>
                <a:sym typeface="Times New Roman"/>
              </a:rPr>
              <a:t>Install a Trojan horse, providing a backdoor for hackers to enter and search for your information.</a:t>
            </a:r>
            <a:endParaRPr b="1" sz="2000">
              <a:solidFill>
                <a:srgbClr val="666666"/>
              </a:solidFill>
              <a:highlight>
                <a:srgbClr val="FFFFFF"/>
              </a:highlight>
              <a:latin typeface="Times New Roman"/>
              <a:ea typeface="Times New Roman"/>
              <a:cs typeface="Times New Roman"/>
              <a:sym typeface="Times New Roman"/>
            </a:endParaRPr>
          </a:p>
          <a:p>
            <a:pPr indent="0" lvl="0" marL="457200" rtl="0" algn="just">
              <a:lnSpc>
                <a:spcPct val="115000"/>
              </a:lnSpc>
              <a:spcBef>
                <a:spcPts val="900"/>
              </a:spcBef>
              <a:spcAft>
                <a:spcPts val="0"/>
              </a:spcAft>
              <a:buNone/>
            </a:pPr>
            <a:r>
              <a:t/>
            </a:r>
            <a:endParaRPr sz="2000">
              <a:solidFill>
                <a:srgbClr val="666666"/>
              </a:solidFill>
              <a:highlight>
                <a:srgbClr val="FFFFFF"/>
              </a:highlight>
              <a:latin typeface="Times New Roman"/>
              <a:ea typeface="Times New Roman"/>
              <a:cs typeface="Times New Roman"/>
              <a:sym typeface="Times New Roman"/>
            </a:endParaRPr>
          </a:p>
          <a:p>
            <a:pPr indent="0" lvl="0" marL="457200" rtl="0" algn="just">
              <a:lnSpc>
                <a:spcPct val="115000"/>
              </a:lnSpc>
              <a:spcBef>
                <a:spcPts val="900"/>
              </a:spcBef>
              <a:spcAft>
                <a:spcPts val="0"/>
              </a:spcAft>
              <a:buNone/>
            </a:pPr>
            <a:r>
              <a:t/>
            </a:r>
            <a:endParaRPr sz="2000">
              <a:solidFill>
                <a:srgbClr val="333333"/>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None/>
            </a:pPr>
            <a:r>
              <a:t/>
            </a:r>
            <a:endParaRPr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None/>
            </a:pPr>
            <a:r>
              <a:t/>
            </a:r>
            <a:endParaRPr sz="2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None/>
            </a:pPr>
            <a:r>
              <a:t/>
            </a:r>
            <a:endParaRPr b="1" sz="2000">
              <a:solidFill>
                <a:srgbClr val="666666"/>
              </a:solidFill>
              <a:highlight>
                <a:srgbClr val="FFFFFF"/>
              </a:highlight>
              <a:latin typeface="Times New Roman"/>
              <a:ea typeface="Times New Roman"/>
              <a:cs typeface="Times New Roman"/>
              <a:sym typeface="Times New Roman"/>
            </a:endParaRPr>
          </a:p>
        </p:txBody>
      </p:sp>
      <p:pic>
        <p:nvPicPr>
          <p:cNvPr id="193" name="Google Shape;193;g70d62a9ae1_0_40"/>
          <p:cNvPicPr preferRelativeResize="0"/>
          <p:nvPr/>
        </p:nvPicPr>
        <p:blipFill>
          <a:blip r:embed="rId3">
            <a:alphaModFix/>
          </a:blip>
          <a:stretch>
            <a:fillRect/>
          </a:stretch>
        </p:blipFill>
        <p:spPr>
          <a:xfrm>
            <a:off x="5923600" y="5333111"/>
            <a:ext cx="1306200" cy="1313314"/>
          </a:xfrm>
          <a:prstGeom prst="rect">
            <a:avLst/>
          </a:prstGeom>
          <a:noFill/>
          <a:ln>
            <a:noFill/>
          </a:ln>
        </p:spPr>
      </p:pic>
      <p:pic>
        <p:nvPicPr>
          <p:cNvPr id="194" name="Google Shape;194;g70d62a9ae1_0_40"/>
          <p:cNvPicPr preferRelativeResize="0"/>
          <p:nvPr/>
        </p:nvPicPr>
        <p:blipFill>
          <a:blip r:embed="rId4">
            <a:alphaModFix/>
          </a:blip>
          <a:stretch>
            <a:fillRect/>
          </a:stretch>
        </p:blipFill>
        <p:spPr>
          <a:xfrm>
            <a:off x="1078350" y="4361500"/>
            <a:ext cx="2367250" cy="2208225"/>
          </a:xfrm>
          <a:prstGeom prst="rect">
            <a:avLst/>
          </a:prstGeom>
          <a:noFill/>
          <a:ln>
            <a:noFill/>
          </a:ln>
        </p:spPr>
      </p:pic>
      <p:sp>
        <p:nvSpPr>
          <p:cNvPr id="195" name="Google Shape;195;g70d62a9ae1_0_40"/>
          <p:cNvSpPr txBox="1"/>
          <p:nvPr>
            <p:ph idx="1" type="body"/>
          </p:nvPr>
        </p:nvSpPr>
        <p:spPr>
          <a:xfrm>
            <a:off x="4229525" y="373725"/>
            <a:ext cx="4478100" cy="49158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rPr b="1" lang="en-US" sz="1800">
                <a:solidFill>
                  <a:srgbClr val="666666"/>
                </a:solidFill>
                <a:highlight>
                  <a:srgbClr val="FFFFFF"/>
                </a:highlight>
                <a:latin typeface="Times New Roman"/>
                <a:ea typeface="Times New Roman"/>
                <a:cs typeface="Times New Roman"/>
                <a:sym typeface="Times New Roman"/>
              </a:rPr>
              <a:t>DENIAL OF SERVICE (DoS) OR DISTRIBUTED DENIAL OF SERVICE(DDoS)</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90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Disruption of computing services of the victim.</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Advanced DoS slows down the web server to prevent alarm.</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A distributed denial-of-service (DDoS) attack is when a malicious user gets a network of zombie computers to sabotage a specific website or server. </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The attacks are "distributed" because the attacker is using multiple computers, including yours, to launch the denial-of-service attacks.</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None/>
            </a:pPr>
            <a:r>
              <a:t/>
            </a:r>
            <a:endParaRPr b="1" sz="1800">
              <a:solidFill>
                <a:srgbClr val="666666"/>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g70d62a9ae1_0_4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01" name="Google Shape;201;g70d62a9ae1_0_4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2" name="Google Shape;202;g70d62a9ae1_0_45"/>
          <p:cNvSpPr txBox="1"/>
          <p:nvPr>
            <p:ph idx="1" type="body"/>
          </p:nvPr>
        </p:nvSpPr>
        <p:spPr>
          <a:xfrm>
            <a:off x="457200" y="330275"/>
            <a:ext cx="4114800" cy="61407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b="1" lang="en-US" sz="1800">
                <a:solidFill>
                  <a:srgbClr val="666666"/>
                </a:solidFill>
                <a:highlight>
                  <a:schemeClr val="lt1"/>
                </a:highlight>
                <a:latin typeface="Times New Roman"/>
                <a:ea typeface="Times New Roman"/>
                <a:cs typeface="Times New Roman"/>
                <a:sym typeface="Times New Roman"/>
              </a:rPr>
              <a:t>MALWARE</a:t>
            </a:r>
            <a:endParaRPr b="1"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90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Malicious software that infects your computer, such as computer viruses, worms, Trojan horses, spyware, and adware.</a:t>
            </a:r>
            <a:endParaRPr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Intimidate you with scareware, which is usually a pop-up message that tells you your computer has a security problem or other false information.</a:t>
            </a:r>
            <a:endParaRPr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Alter or delete files.</a:t>
            </a:r>
            <a:endParaRPr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Steal sensitive information.</a:t>
            </a:r>
            <a:endParaRPr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Send emails on your behalf.</a:t>
            </a:r>
            <a:endParaRPr sz="1800">
              <a:solidFill>
                <a:srgbClr val="666666"/>
              </a:solidFill>
              <a:highlight>
                <a:schemeClr val="lt1"/>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chemeClr val="lt1"/>
                </a:highlight>
                <a:latin typeface="Times New Roman"/>
                <a:ea typeface="Times New Roman"/>
                <a:cs typeface="Times New Roman"/>
                <a:sym typeface="Times New Roman"/>
              </a:rPr>
              <a:t>Take control of your computer and all the software running on it.</a:t>
            </a:r>
            <a:endParaRPr sz="1800">
              <a:solidFill>
                <a:srgbClr val="666666"/>
              </a:solidFill>
              <a:highlight>
                <a:schemeClr val="lt1"/>
              </a:highlight>
              <a:latin typeface="Times New Roman"/>
              <a:ea typeface="Times New Roman"/>
              <a:cs typeface="Times New Roman"/>
              <a:sym typeface="Times New Roman"/>
            </a:endParaRPr>
          </a:p>
          <a:p>
            <a:pPr indent="0" lvl="0" marL="0" rtl="0" algn="just">
              <a:lnSpc>
                <a:spcPct val="115000"/>
              </a:lnSpc>
              <a:spcBef>
                <a:spcPts val="900"/>
              </a:spcBef>
              <a:spcAft>
                <a:spcPts val="0"/>
              </a:spcAft>
              <a:buNone/>
            </a:pPr>
            <a:r>
              <a:t/>
            </a:r>
            <a:endParaRPr sz="1800">
              <a:solidFill>
                <a:srgbClr val="333333"/>
              </a:solidFill>
              <a:highlight>
                <a:srgbClr val="FFFFFF"/>
              </a:highlight>
              <a:latin typeface="Times New Roman"/>
              <a:ea typeface="Times New Roman"/>
              <a:cs typeface="Times New Roman"/>
              <a:sym typeface="Times New Roman"/>
            </a:endParaRPr>
          </a:p>
          <a:p>
            <a:pPr indent="0" lvl="0" marL="0" rtl="0" algn="just">
              <a:spcBef>
                <a:spcPts val="900"/>
              </a:spcBef>
              <a:spcAft>
                <a:spcPts val="0"/>
              </a:spcAft>
              <a:buNone/>
            </a:pPr>
            <a:r>
              <a:t/>
            </a:r>
            <a:endParaRPr sz="1800">
              <a:latin typeface="Times New Roman"/>
              <a:ea typeface="Times New Roman"/>
              <a:cs typeface="Times New Roman"/>
              <a:sym typeface="Times New Roman"/>
            </a:endParaRPr>
          </a:p>
        </p:txBody>
      </p:sp>
      <p:pic>
        <p:nvPicPr>
          <p:cNvPr id="203" name="Google Shape;203;g70d62a9ae1_0_45"/>
          <p:cNvPicPr preferRelativeResize="0"/>
          <p:nvPr/>
        </p:nvPicPr>
        <p:blipFill>
          <a:blip r:embed="rId3">
            <a:alphaModFix/>
          </a:blip>
          <a:stretch>
            <a:fillRect/>
          </a:stretch>
        </p:blipFill>
        <p:spPr>
          <a:xfrm>
            <a:off x="1421675" y="5006225"/>
            <a:ext cx="1616675" cy="1616675"/>
          </a:xfrm>
          <a:prstGeom prst="rect">
            <a:avLst/>
          </a:prstGeom>
          <a:noFill/>
          <a:ln>
            <a:noFill/>
          </a:ln>
        </p:spPr>
      </p:pic>
      <p:sp>
        <p:nvSpPr>
          <p:cNvPr id="204" name="Google Shape;204;g70d62a9ae1_0_45"/>
          <p:cNvSpPr txBox="1"/>
          <p:nvPr>
            <p:ph idx="1" type="body"/>
          </p:nvPr>
        </p:nvSpPr>
        <p:spPr>
          <a:xfrm>
            <a:off x="4626250" y="330275"/>
            <a:ext cx="4114800" cy="61407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rPr b="1" lang="en-US" sz="1950">
                <a:solidFill>
                  <a:srgbClr val="666666"/>
                </a:solidFill>
                <a:highlight>
                  <a:schemeClr val="lt1"/>
                </a:highlight>
                <a:latin typeface="Times New Roman"/>
                <a:ea typeface="Times New Roman"/>
                <a:cs typeface="Times New Roman"/>
                <a:sym typeface="Times New Roman"/>
              </a:rPr>
              <a:t>VIRUSES</a:t>
            </a:r>
            <a:endParaRPr b="1" sz="1950">
              <a:solidFill>
                <a:srgbClr val="666666"/>
              </a:solidFill>
              <a:highlight>
                <a:schemeClr val="lt1"/>
              </a:highlight>
              <a:latin typeface="Times New Roman"/>
              <a:ea typeface="Times New Roman"/>
              <a:cs typeface="Times New Roman"/>
              <a:sym typeface="Times New Roman"/>
            </a:endParaRPr>
          </a:p>
          <a:p>
            <a:pPr indent="-352425" lvl="0" marL="457200" rtl="0" algn="just">
              <a:lnSpc>
                <a:spcPct val="115000"/>
              </a:lnSpc>
              <a:spcBef>
                <a:spcPts val="900"/>
              </a:spcBef>
              <a:spcAft>
                <a:spcPts val="0"/>
              </a:spcAft>
              <a:buClr>
                <a:srgbClr val="666666"/>
              </a:buClr>
              <a:buSzPts val="1950"/>
              <a:buFont typeface="Times New Roman"/>
              <a:buChar char="•"/>
            </a:pPr>
            <a:r>
              <a:rPr lang="en-US" sz="1950">
                <a:solidFill>
                  <a:srgbClr val="666666"/>
                </a:solidFill>
                <a:highlight>
                  <a:srgbClr val="FFFFFF"/>
                </a:highlight>
                <a:latin typeface="Times New Roman"/>
                <a:ea typeface="Times New Roman"/>
                <a:cs typeface="Times New Roman"/>
                <a:sym typeface="Times New Roman"/>
              </a:rPr>
              <a:t>Malicious computer programs that are often sent as an email attachment or a download with the intent of infecting your computer</a:t>
            </a:r>
            <a:endParaRPr sz="1950">
              <a:solidFill>
                <a:srgbClr val="666666"/>
              </a:solidFill>
              <a:highlight>
                <a:srgbClr val="FFFFFF"/>
              </a:highlight>
              <a:latin typeface="Times New Roman"/>
              <a:ea typeface="Times New Roman"/>
              <a:cs typeface="Times New Roman"/>
              <a:sym typeface="Times New Roman"/>
            </a:endParaRPr>
          </a:p>
          <a:p>
            <a:pPr indent="-352425" lvl="0" marL="457200" rtl="0" algn="just">
              <a:lnSpc>
                <a:spcPct val="115000"/>
              </a:lnSpc>
              <a:spcBef>
                <a:spcPts val="0"/>
              </a:spcBef>
              <a:spcAft>
                <a:spcPts val="0"/>
              </a:spcAft>
              <a:buClr>
                <a:srgbClr val="666666"/>
              </a:buClr>
              <a:buSzPts val="1950"/>
              <a:buFont typeface="Times New Roman"/>
              <a:buChar char="•"/>
            </a:pPr>
            <a:r>
              <a:rPr lang="en-US" sz="1950">
                <a:solidFill>
                  <a:srgbClr val="666666"/>
                </a:solidFill>
                <a:highlight>
                  <a:srgbClr val="FFFFFF"/>
                </a:highlight>
                <a:latin typeface="Times New Roman"/>
                <a:ea typeface="Times New Roman"/>
                <a:cs typeface="Times New Roman"/>
                <a:sym typeface="Times New Roman"/>
              </a:rPr>
              <a:t>Send spam.</a:t>
            </a:r>
            <a:endParaRPr sz="1950">
              <a:solidFill>
                <a:srgbClr val="666666"/>
              </a:solidFill>
              <a:highlight>
                <a:srgbClr val="FFFFFF"/>
              </a:highlight>
              <a:latin typeface="Times New Roman"/>
              <a:ea typeface="Times New Roman"/>
              <a:cs typeface="Times New Roman"/>
              <a:sym typeface="Times New Roman"/>
            </a:endParaRPr>
          </a:p>
          <a:p>
            <a:pPr indent="-352425" lvl="0" marL="457200" rtl="0" algn="just">
              <a:lnSpc>
                <a:spcPct val="115000"/>
              </a:lnSpc>
              <a:spcBef>
                <a:spcPts val="0"/>
              </a:spcBef>
              <a:spcAft>
                <a:spcPts val="0"/>
              </a:spcAft>
              <a:buClr>
                <a:srgbClr val="666666"/>
              </a:buClr>
              <a:buSzPts val="1950"/>
              <a:buFont typeface="Times New Roman"/>
              <a:buChar char="•"/>
            </a:pPr>
            <a:r>
              <a:rPr lang="en-US" sz="1950">
                <a:solidFill>
                  <a:srgbClr val="666666"/>
                </a:solidFill>
                <a:highlight>
                  <a:srgbClr val="FFFFFF"/>
                </a:highlight>
                <a:latin typeface="Times New Roman"/>
                <a:ea typeface="Times New Roman"/>
                <a:cs typeface="Times New Roman"/>
                <a:sym typeface="Times New Roman"/>
              </a:rPr>
              <a:t>Provide criminals with access to your computer and contact lists.</a:t>
            </a:r>
            <a:endParaRPr sz="1950">
              <a:solidFill>
                <a:srgbClr val="666666"/>
              </a:solidFill>
              <a:highlight>
                <a:srgbClr val="FFFFFF"/>
              </a:highlight>
              <a:latin typeface="Times New Roman"/>
              <a:ea typeface="Times New Roman"/>
              <a:cs typeface="Times New Roman"/>
              <a:sym typeface="Times New Roman"/>
            </a:endParaRPr>
          </a:p>
          <a:p>
            <a:pPr indent="-352425" lvl="0" marL="457200" rtl="0" algn="just">
              <a:lnSpc>
                <a:spcPct val="115000"/>
              </a:lnSpc>
              <a:spcBef>
                <a:spcPts val="0"/>
              </a:spcBef>
              <a:spcAft>
                <a:spcPts val="0"/>
              </a:spcAft>
              <a:buClr>
                <a:srgbClr val="666666"/>
              </a:buClr>
              <a:buSzPts val="1950"/>
              <a:buFont typeface="Times New Roman"/>
              <a:buChar char="•"/>
            </a:pPr>
            <a:r>
              <a:rPr lang="en-US" sz="1950">
                <a:solidFill>
                  <a:srgbClr val="666666"/>
                </a:solidFill>
                <a:highlight>
                  <a:srgbClr val="FFFFFF"/>
                </a:highlight>
                <a:latin typeface="Times New Roman"/>
                <a:ea typeface="Times New Roman"/>
                <a:cs typeface="Times New Roman"/>
                <a:sym typeface="Times New Roman"/>
              </a:rPr>
              <a:t>Scan and find personal information like passwords on your computer.</a:t>
            </a:r>
            <a:endParaRPr sz="1950">
              <a:solidFill>
                <a:srgbClr val="666666"/>
              </a:solidFill>
              <a:highlight>
                <a:srgbClr val="FFFFFF"/>
              </a:highlight>
              <a:latin typeface="Times New Roman"/>
              <a:ea typeface="Times New Roman"/>
              <a:cs typeface="Times New Roman"/>
              <a:sym typeface="Times New Roman"/>
            </a:endParaRPr>
          </a:p>
          <a:p>
            <a:pPr indent="-352425" lvl="0" marL="457200" rtl="0" algn="just">
              <a:lnSpc>
                <a:spcPct val="115000"/>
              </a:lnSpc>
              <a:spcBef>
                <a:spcPts val="0"/>
              </a:spcBef>
              <a:spcAft>
                <a:spcPts val="0"/>
              </a:spcAft>
              <a:buClr>
                <a:srgbClr val="666666"/>
              </a:buClr>
              <a:buSzPts val="1950"/>
              <a:buFont typeface="Times New Roman"/>
              <a:buChar char="•"/>
            </a:pPr>
            <a:r>
              <a:rPr lang="en-US" sz="1950">
                <a:solidFill>
                  <a:srgbClr val="666666"/>
                </a:solidFill>
                <a:highlight>
                  <a:srgbClr val="FFFFFF"/>
                </a:highlight>
                <a:latin typeface="Times New Roman"/>
                <a:ea typeface="Times New Roman"/>
                <a:cs typeface="Times New Roman"/>
                <a:sym typeface="Times New Roman"/>
              </a:rPr>
              <a:t>Hijack your web browser.</a:t>
            </a:r>
            <a:endParaRPr sz="1950">
              <a:solidFill>
                <a:srgbClr val="666666"/>
              </a:solidFill>
              <a:highlight>
                <a:srgbClr val="FFFFFF"/>
              </a:highlight>
              <a:latin typeface="Times New Roman"/>
              <a:ea typeface="Times New Roman"/>
              <a:cs typeface="Times New Roman"/>
              <a:sym typeface="Times New Roman"/>
            </a:endParaRPr>
          </a:p>
          <a:p>
            <a:pPr indent="0" lvl="0" marL="0" rtl="0" algn="just">
              <a:spcBef>
                <a:spcPts val="900"/>
              </a:spcBef>
              <a:spcAft>
                <a:spcPts val="0"/>
              </a:spcAft>
              <a:buNone/>
            </a:pPr>
            <a:r>
              <a:t/>
            </a:r>
            <a:endParaRPr sz="1950">
              <a:solidFill>
                <a:srgbClr val="666666"/>
              </a:solidFill>
              <a:latin typeface="Times New Roman"/>
              <a:ea typeface="Times New Roman"/>
              <a:cs typeface="Times New Roman"/>
              <a:sym typeface="Times New Roman"/>
            </a:endParaRPr>
          </a:p>
        </p:txBody>
      </p:sp>
      <p:pic>
        <p:nvPicPr>
          <p:cNvPr id="205" name="Google Shape;205;g70d62a9ae1_0_45"/>
          <p:cNvPicPr preferRelativeResize="0"/>
          <p:nvPr/>
        </p:nvPicPr>
        <p:blipFill>
          <a:blip r:embed="rId4">
            <a:alphaModFix/>
          </a:blip>
          <a:stretch>
            <a:fillRect/>
          </a:stretch>
        </p:blipFill>
        <p:spPr>
          <a:xfrm>
            <a:off x="5998000" y="4878475"/>
            <a:ext cx="1895250" cy="1744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g70d62a9ae1_0_5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11" name="Google Shape;211;g70d62a9ae1_0_5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2" name="Google Shape;212;g70d62a9ae1_0_50"/>
          <p:cNvSpPr txBox="1"/>
          <p:nvPr>
            <p:ph idx="1" type="body"/>
          </p:nvPr>
        </p:nvSpPr>
        <p:spPr>
          <a:xfrm>
            <a:off x="271700" y="356225"/>
            <a:ext cx="4412100" cy="55065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None/>
            </a:pPr>
            <a:r>
              <a:rPr b="1" lang="en-US" sz="1800">
                <a:solidFill>
                  <a:srgbClr val="666666"/>
                </a:solidFill>
                <a:latin typeface="Times New Roman"/>
                <a:ea typeface="Times New Roman"/>
                <a:cs typeface="Times New Roman"/>
                <a:sym typeface="Times New Roman"/>
              </a:rPr>
              <a:t>WORMS</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A worm, unlike a virus, goes to work on its own without attaching itself to files or programs. It lives in your computer memory, doesn't damage or alter the hard drive and propagates by sending itself to other computers in a network – whether within a company or the Internet itself.</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Spread to everyone in your contact list.</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Cause a tremendous amount of damage by shutting down parts of the Internet, wreaking havoc on an internal network and costing companies enormous amounts of lost revenue.</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None/>
            </a:pPr>
            <a:r>
              <a:t/>
            </a:r>
            <a:endParaRPr sz="1800">
              <a:solidFill>
                <a:srgbClr val="666666"/>
              </a:solidFill>
            </a:endParaRPr>
          </a:p>
        </p:txBody>
      </p:sp>
      <p:pic>
        <p:nvPicPr>
          <p:cNvPr id="213" name="Google Shape;213;g70d62a9ae1_0_50"/>
          <p:cNvPicPr preferRelativeResize="0"/>
          <p:nvPr/>
        </p:nvPicPr>
        <p:blipFill>
          <a:blip r:embed="rId3">
            <a:alphaModFix/>
          </a:blip>
          <a:stretch>
            <a:fillRect/>
          </a:stretch>
        </p:blipFill>
        <p:spPr>
          <a:xfrm>
            <a:off x="1683325" y="5179500"/>
            <a:ext cx="1464425" cy="1464425"/>
          </a:xfrm>
          <a:prstGeom prst="rect">
            <a:avLst/>
          </a:prstGeom>
          <a:noFill/>
          <a:ln>
            <a:noFill/>
          </a:ln>
        </p:spPr>
      </p:pic>
      <p:pic>
        <p:nvPicPr>
          <p:cNvPr id="214" name="Google Shape;214;g70d62a9ae1_0_50"/>
          <p:cNvPicPr preferRelativeResize="0"/>
          <p:nvPr/>
        </p:nvPicPr>
        <p:blipFill>
          <a:blip r:embed="rId4">
            <a:alphaModFix/>
          </a:blip>
          <a:stretch>
            <a:fillRect/>
          </a:stretch>
        </p:blipFill>
        <p:spPr>
          <a:xfrm>
            <a:off x="5754650" y="5126313"/>
            <a:ext cx="1570800" cy="1570800"/>
          </a:xfrm>
          <a:prstGeom prst="rect">
            <a:avLst/>
          </a:prstGeom>
          <a:noFill/>
          <a:ln>
            <a:noFill/>
          </a:ln>
        </p:spPr>
      </p:pic>
      <p:sp>
        <p:nvSpPr>
          <p:cNvPr id="215" name="Google Shape;215;g70d62a9ae1_0_50"/>
          <p:cNvSpPr txBox="1"/>
          <p:nvPr>
            <p:ph idx="1" type="body"/>
          </p:nvPr>
        </p:nvSpPr>
        <p:spPr>
          <a:xfrm>
            <a:off x="4621100" y="356225"/>
            <a:ext cx="3837900" cy="47169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rPr b="1" lang="en-US" sz="1800">
                <a:solidFill>
                  <a:srgbClr val="666666"/>
                </a:solidFill>
                <a:highlight>
                  <a:srgbClr val="FFFFFF"/>
                </a:highlight>
                <a:latin typeface="Times New Roman"/>
                <a:ea typeface="Times New Roman"/>
                <a:cs typeface="Times New Roman"/>
                <a:sym typeface="Times New Roman"/>
              </a:rPr>
              <a:t>TROJAN HORSE</a:t>
            </a:r>
            <a:endParaRPr b="1" sz="1800">
              <a:solidFill>
                <a:srgbClr val="666666"/>
              </a:solidFill>
              <a:highlight>
                <a:srgbClr val="FFFFFF"/>
              </a:highlight>
              <a:latin typeface="Arial"/>
              <a:ea typeface="Arial"/>
              <a:cs typeface="Arial"/>
              <a:sym typeface="Arial"/>
            </a:endParaRPr>
          </a:p>
          <a:p>
            <a:pPr indent="-342900" lvl="0" marL="457200" rtl="0" algn="just">
              <a:lnSpc>
                <a:spcPct val="115000"/>
              </a:lnSpc>
              <a:spcBef>
                <a:spcPts val="90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A malicious program that is disguised as, or embedded within, legitimate software. It is an executable file that will install itself and run automatically once it's downloaded.</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Delete your files.</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Use your computer to hack other computers.</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Watch you through your web cam.</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Log your keystrokes (such as a credit card number you entered in an online purchase).</a:t>
            </a:r>
            <a:endParaRPr sz="1800">
              <a:solidFill>
                <a:srgbClr val="66666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g70d62a9ae1_0_5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21" name="Google Shape;221;g70d62a9ae1_0_5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2" name="Google Shape;222;g70d62a9ae1_0_55"/>
          <p:cNvSpPr txBox="1"/>
          <p:nvPr>
            <p:ph idx="1" type="body"/>
          </p:nvPr>
        </p:nvSpPr>
        <p:spPr>
          <a:xfrm>
            <a:off x="242150" y="351600"/>
            <a:ext cx="4467300" cy="61548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None/>
            </a:pPr>
            <a:r>
              <a:rPr b="1" lang="en-US" sz="1800">
                <a:solidFill>
                  <a:srgbClr val="666666"/>
                </a:solidFill>
                <a:latin typeface="Times New Roman"/>
                <a:ea typeface="Times New Roman"/>
                <a:cs typeface="Times New Roman"/>
                <a:sym typeface="Times New Roman"/>
              </a:rPr>
              <a:t>SPYWARE AND ADWARE</a:t>
            </a:r>
            <a:endParaRPr b="1" sz="1800">
              <a:solidFill>
                <a:srgbClr val="666666"/>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Spyware and adware are often used by third parties to infiltrate your computer.</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Software that collects personal information about you without you knowing. </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They often come in the form of a ‘free' download and are installed automatically with or without your consent. </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These are difficult to remove.</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Change the way your computer runs without your knowledge.</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Take you to unwanted sites or inundate you with uncontrollable pop-up ads.</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spcBef>
                <a:spcPts val="900"/>
              </a:spcBef>
              <a:spcAft>
                <a:spcPts val="0"/>
              </a:spcAft>
              <a:buNone/>
            </a:pPr>
            <a:r>
              <a:t/>
            </a:r>
            <a:endParaRPr sz="1800">
              <a:solidFill>
                <a:srgbClr val="666666"/>
              </a:solidFill>
              <a:latin typeface="Times New Roman"/>
              <a:ea typeface="Times New Roman"/>
              <a:cs typeface="Times New Roman"/>
              <a:sym typeface="Times New Roman"/>
            </a:endParaRPr>
          </a:p>
        </p:txBody>
      </p:sp>
      <p:pic>
        <p:nvPicPr>
          <p:cNvPr id="223" name="Google Shape;223;g70d62a9ae1_0_55"/>
          <p:cNvPicPr preferRelativeResize="0"/>
          <p:nvPr/>
        </p:nvPicPr>
        <p:blipFill>
          <a:blip r:embed="rId3">
            <a:alphaModFix/>
          </a:blip>
          <a:stretch>
            <a:fillRect/>
          </a:stretch>
        </p:blipFill>
        <p:spPr>
          <a:xfrm>
            <a:off x="1569050" y="4941825"/>
            <a:ext cx="1621975" cy="1700600"/>
          </a:xfrm>
          <a:prstGeom prst="rect">
            <a:avLst/>
          </a:prstGeom>
          <a:noFill/>
          <a:ln>
            <a:noFill/>
          </a:ln>
        </p:spPr>
      </p:pic>
      <p:pic>
        <p:nvPicPr>
          <p:cNvPr id="224" name="Google Shape;224;g70d62a9ae1_0_55"/>
          <p:cNvPicPr preferRelativeResize="0"/>
          <p:nvPr/>
        </p:nvPicPr>
        <p:blipFill>
          <a:blip r:embed="rId4">
            <a:alphaModFix/>
          </a:blip>
          <a:stretch>
            <a:fillRect/>
          </a:stretch>
        </p:blipFill>
        <p:spPr>
          <a:xfrm>
            <a:off x="5632984" y="4360007"/>
            <a:ext cx="2146350" cy="2146393"/>
          </a:xfrm>
          <a:prstGeom prst="rect">
            <a:avLst/>
          </a:prstGeom>
          <a:noFill/>
          <a:ln>
            <a:noFill/>
          </a:ln>
        </p:spPr>
      </p:pic>
      <p:sp>
        <p:nvSpPr>
          <p:cNvPr id="225" name="Google Shape;225;g70d62a9ae1_0_55"/>
          <p:cNvSpPr txBox="1"/>
          <p:nvPr>
            <p:ph idx="1" type="body"/>
          </p:nvPr>
        </p:nvSpPr>
        <p:spPr>
          <a:xfrm>
            <a:off x="4655200" y="351600"/>
            <a:ext cx="4101900" cy="3689700"/>
          </a:xfrm>
          <a:prstGeom prst="rect">
            <a:avLst/>
          </a:prstGeom>
        </p:spPr>
        <p:txBody>
          <a:bodyPr anchorCtr="0" anchor="t" bIns="45700" lIns="91425" spcFirstLastPara="1" rIns="91425" wrap="square" tIns="45700">
            <a:noAutofit/>
          </a:bodyPr>
          <a:lstStyle/>
          <a:p>
            <a:pPr indent="0" lvl="0" marL="0" rtl="0" algn="just">
              <a:lnSpc>
                <a:spcPct val="110000"/>
              </a:lnSpc>
              <a:spcBef>
                <a:spcPts val="0"/>
              </a:spcBef>
              <a:spcAft>
                <a:spcPts val="0"/>
              </a:spcAft>
              <a:buNone/>
            </a:pPr>
            <a:r>
              <a:rPr b="1" lang="en-US" sz="1800">
                <a:solidFill>
                  <a:srgbClr val="666666"/>
                </a:solidFill>
                <a:highlight>
                  <a:srgbClr val="FFFFFF"/>
                </a:highlight>
                <a:latin typeface="Times New Roman"/>
                <a:ea typeface="Times New Roman"/>
                <a:cs typeface="Times New Roman"/>
                <a:sym typeface="Times New Roman"/>
              </a:rPr>
              <a:t>Wi-Fi EVESDROPPING</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40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WiFi eavesdropping is another method used by cyber criminals to capture personal information.</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Virtual “listening in” on information that's shared over an unsecure (not encrypted) WiFi network.</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Potentially access your computer with the right equipment.</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Steal your personal information including logins and passwords.</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Clr>
                <a:schemeClr val="dk1"/>
              </a:buClr>
              <a:buSzPts val="1100"/>
              <a:buFont typeface="Arial"/>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spcBef>
                <a:spcPts val="900"/>
              </a:spcBef>
              <a:spcAft>
                <a:spcPts val="0"/>
              </a:spcAft>
              <a:buNone/>
            </a:pPr>
            <a:r>
              <a:t/>
            </a:r>
            <a:endParaRPr sz="1800">
              <a:solidFill>
                <a:srgbClr val="666666"/>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g52d29be518_0_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31" name="Google Shape;231;g52d29be518_0_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2" name="Google Shape;232;g52d29be518_0_0"/>
          <p:cNvSpPr txBox="1"/>
          <p:nvPr>
            <p:ph idx="1" type="body"/>
          </p:nvPr>
        </p:nvSpPr>
        <p:spPr>
          <a:xfrm>
            <a:off x="356975" y="327150"/>
            <a:ext cx="4316100" cy="47508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Clr>
                <a:schemeClr val="dk1"/>
              </a:buClr>
              <a:buSzPts val="1100"/>
              <a:buFont typeface="Arial"/>
              <a:buNone/>
            </a:pPr>
            <a:r>
              <a:rPr b="1" lang="en-US" sz="1800">
                <a:solidFill>
                  <a:srgbClr val="666666"/>
                </a:solidFill>
                <a:latin typeface="Times New Roman"/>
                <a:ea typeface="Times New Roman"/>
                <a:cs typeface="Times New Roman"/>
                <a:sym typeface="Times New Roman"/>
              </a:rPr>
              <a:t>RANSOMWARE</a:t>
            </a:r>
            <a:endParaRPr b="1" sz="1800">
              <a:solidFill>
                <a:srgbClr val="666666"/>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Ransomware is a type of malware that restricts access to your computer or your files and displays a message that demands payment. </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There are two common types of ransomware:</a:t>
            </a:r>
            <a:endParaRPr sz="1800">
              <a:solidFill>
                <a:srgbClr val="666666"/>
              </a:solidFill>
              <a:highlight>
                <a:srgbClr val="FFFFFF"/>
              </a:highlight>
              <a:latin typeface="Times New Roman"/>
              <a:ea typeface="Times New Roman"/>
              <a:cs typeface="Times New Roman"/>
              <a:sym typeface="Times New Roman"/>
            </a:endParaRPr>
          </a:p>
          <a:p>
            <a:pPr indent="-342900" lvl="1" marL="9144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Lockscreen ransomware: displays an image that prevents you from accessing your computer</a:t>
            </a:r>
            <a:endParaRPr sz="1800">
              <a:solidFill>
                <a:srgbClr val="666666"/>
              </a:solidFill>
              <a:highlight>
                <a:srgbClr val="FFFFFF"/>
              </a:highlight>
              <a:latin typeface="Times New Roman"/>
              <a:ea typeface="Times New Roman"/>
              <a:cs typeface="Times New Roman"/>
              <a:sym typeface="Times New Roman"/>
            </a:endParaRPr>
          </a:p>
          <a:p>
            <a:pPr indent="-342900" lvl="1" marL="914400" rtl="0" algn="just">
              <a:lnSpc>
                <a:spcPct val="115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Encryption ransomware: encrypts files on your system's hard drive, shared network drives, USB drives and cloud storage drives, preventing you from opening them</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Clr>
                <a:schemeClr val="dk1"/>
              </a:buClr>
              <a:buSzPts val="1100"/>
              <a:buFont typeface="Arial"/>
              <a:buNone/>
            </a:pPr>
            <a:r>
              <a:t/>
            </a:r>
            <a:endParaRPr sz="1800">
              <a:solidFill>
                <a:srgbClr val="666666"/>
              </a:solidFill>
              <a:highlight>
                <a:srgbClr val="FFFFFF"/>
              </a:highlight>
              <a:latin typeface="Times New Roman"/>
              <a:ea typeface="Times New Roman"/>
              <a:cs typeface="Times New Roman"/>
              <a:sym typeface="Times New Roman"/>
            </a:endParaRPr>
          </a:p>
        </p:txBody>
      </p:sp>
      <p:pic>
        <p:nvPicPr>
          <p:cNvPr id="233" name="Google Shape;233;g52d29be518_0_0"/>
          <p:cNvPicPr preferRelativeResize="0"/>
          <p:nvPr/>
        </p:nvPicPr>
        <p:blipFill>
          <a:blip r:embed="rId3">
            <a:alphaModFix/>
          </a:blip>
          <a:stretch>
            <a:fillRect/>
          </a:stretch>
        </p:blipFill>
        <p:spPr>
          <a:xfrm>
            <a:off x="1861925" y="5232150"/>
            <a:ext cx="1306200" cy="1306200"/>
          </a:xfrm>
          <a:prstGeom prst="rect">
            <a:avLst/>
          </a:prstGeom>
          <a:noFill/>
          <a:ln>
            <a:noFill/>
          </a:ln>
        </p:spPr>
      </p:pic>
      <p:pic>
        <p:nvPicPr>
          <p:cNvPr id="234" name="Google Shape;234;g52d29be518_0_0"/>
          <p:cNvPicPr preferRelativeResize="0"/>
          <p:nvPr/>
        </p:nvPicPr>
        <p:blipFill>
          <a:blip r:embed="rId4">
            <a:alphaModFix/>
          </a:blip>
          <a:stretch>
            <a:fillRect/>
          </a:stretch>
        </p:blipFill>
        <p:spPr>
          <a:xfrm>
            <a:off x="6150338" y="5228613"/>
            <a:ext cx="1362425" cy="1313275"/>
          </a:xfrm>
          <a:prstGeom prst="rect">
            <a:avLst/>
          </a:prstGeom>
          <a:noFill/>
          <a:ln>
            <a:noFill/>
          </a:ln>
        </p:spPr>
      </p:pic>
      <p:sp>
        <p:nvSpPr>
          <p:cNvPr id="235" name="Google Shape;235;g52d29be518_0_0"/>
          <p:cNvSpPr txBox="1"/>
          <p:nvPr>
            <p:ph idx="1" type="body"/>
          </p:nvPr>
        </p:nvSpPr>
        <p:spPr>
          <a:xfrm>
            <a:off x="4727050" y="327150"/>
            <a:ext cx="4014300" cy="4905000"/>
          </a:xfrm>
          <a:prstGeom prst="rect">
            <a:avLst/>
          </a:prstGeom>
        </p:spPr>
        <p:txBody>
          <a:bodyPr anchorCtr="0" anchor="t" bIns="45700" lIns="91425" spcFirstLastPara="1" rIns="91425" wrap="square" tIns="45700">
            <a:noAutofit/>
          </a:bodyPr>
          <a:lstStyle/>
          <a:p>
            <a:pPr indent="0" lvl="0" marL="0" rtl="0" algn="ctr">
              <a:lnSpc>
                <a:spcPct val="110000"/>
              </a:lnSpc>
              <a:spcBef>
                <a:spcPts val="0"/>
              </a:spcBef>
              <a:spcAft>
                <a:spcPts val="0"/>
              </a:spcAft>
              <a:buNone/>
            </a:pPr>
            <a:r>
              <a:rPr b="1" lang="en-US" sz="1700">
                <a:solidFill>
                  <a:srgbClr val="666666"/>
                </a:solidFill>
                <a:highlight>
                  <a:srgbClr val="FFFFFF"/>
                </a:highlight>
                <a:latin typeface="Times New Roman"/>
                <a:ea typeface="Times New Roman"/>
                <a:cs typeface="Times New Roman"/>
                <a:sym typeface="Times New Roman"/>
              </a:rPr>
              <a:t>WPA2 HANDSHAKE VULNERABILITIES</a:t>
            </a:r>
            <a:endParaRPr b="1" sz="1700">
              <a:solidFill>
                <a:srgbClr val="666666"/>
              </a:solidFill>
              <a:highlight>
                <a:srgbClr val="FFFFFF"/>
              </a:highlight>
              <a:latin typeface="Times New Roman"/>
              <a:ea typeface="Times New Roman"/>
              <a:cs typeface="Times New Roman"/>
              <a:sym typeface="Times New Roman"/>
            </a:endParaRPr>
          </a:p>
          <a:p>
            <a:pPr indent="-336550" lvl="0" marL="457200" rtl="0" algn="just">
              <a:lnSpc>
                <a:spcPct val="115000"/>
              </a:lnSpc>
              <a:spcBef>
                <a:spcPts val="400"/>
              </a:spcBef>
              <a:spcAft>
                <a:spcPts val="0"/>
              </a:spcAft>
              <a:buClr>
                <a:srgbClr val="666666"/>
              </a:buClr>
              <a:buSzPts val="1700"/>
              <a:buFont typeface="Times New Roman"/>
              <a:buChar char="•"/>
            </a:pPr>
            <a:r>
              <a:rPr lang="en-US" sz="1700">
                <a:solidFill>
                  <a:srgbClr val="666666"/>
                </a:solidFill>
                <a:highlight>
                  <a:srgbClr val="FFFFFF"/>
                </a:highlight>
                <a:latin typeface="Times New Roman"/>
                <a:ea typeface="Times New Roman"/>
                <a:cs typeface="Times New Roman"/>
                <a:sym typeface="Times New Roman"/>
              </a:rPr>
              <a:t>The Key reinstallation attack (or Krack) vulnerability allows a malicious actor to read encrypted network traffic on a Wi-Fi Protected Access II (WPA2) router and send traffic back to the network.</a:t>
            </a:r>
            <a:endParaRPr b="1" sz="1700">
              <a:solidFill>
                <a:srgbClr val="666666"/>
              </a:solidFill>
              <a:highlight>
                <a:srgbClr val="FFFFFF"/>
              </a:highlight>
              <a:latin typeface="Times New Roman"/>
              <a:ea typeface="Times New Roman"/>
              <a:cs typeface="Times New Roman"/>
              <a:sym typeface="Times New Roman"/>
            </a:endParaRPr>
          </a:p>
          <a:p>
            <a:pPr indent="-336550" lvl="0" marL="457200" rtl="0" algn="just">
              <a:lnSpc>
                <a:spcPct val="115000"/>
              </a:lnSpc>
              <a:spcBef>
                <a:spcPts val="0"/>
              </a:spcBef>
              <a:spcAft>
                <a:spcPts val="0"/>
              </a:spcAft>
              <a:buClr>
                <a:srgbClr val="666666"/>
              </a:buClr>
              <a:buSzPts val="1700"/>
              <a:buFont typeface="Times New Roman"/>
              <a:buChar char="•"/>
            </a:pPr>
            <a:r>
              <a:rPr lang="en-US" sz="1700">
                <a:solidFill>
                  <a:srgbClr val="666666"/>
                </a:solidFill>
                <a:highlight>
                  <a:srgbClr val="FFFFFF"/>
                </a:highlight>
                <a:latin typeface="Times New Roman"/>
                <a:ea typeface="Times New Roman"/>
                <a:cs typeface="Times New Roman"/>
                <a:sym typeface="Times New Roman"/>
              </a:rPr>
              <a:t>Krack can affect both personal and enterprise networks. Any devices that are connected to the network can be read by the attacker. </a:t>
            </a:r>
            <a:endParaRPr sz="1700">
              <a:solidFill>
                <a:srgbClr val="666666"/>
              </a:solidFill>
              <a:highlight>
                <a:srgbClr val="FFFFFF"/>
              </a:highlight>
              <a:latin typeface="Times New Roman"/>
              <a:ea typeface="Times New Roman"/>
              <a:cs typeface="Times New Roman"/>
              <a:sym typeface="Times New Roman"/>
            </a:endParaRPr>
          </a:p>
          <a:p>
            <a:pPr indent="-336550" lvl="0" marL="457200" rtl="0" algn="just">
              <a:lnSpc>
                <a:spcPct val="115000"/>
              </a:lnSpc>
              <a:spcBef>
                <a:spcPts val="0"/>
              </a:spcBef>
              <a:spcAft>
                <a:spcPts val="0"/>
              </a:spcAft>
              <a:buClr>
                <a:srgbClr val="666666"/>
              </a:buClr>
              <a:buSzPts val="1700"/>
              <a:buFont typeface="Times New Roman"/>
              <a:buChar char="•"/>
            </a:pPr>
            <a:r>
              <a:rPr lang="en-US" sz="1700">
                <a:solidFill>
                  <a:srgbClr val="666666"/>
                </a:solidFill>
                <a:highlight>
                  <a:srgbClr val="FFFFFF"/>
                </a:highlight>
                <a:latin typeface="Times New Roman"/>
                <a:ea typeface="Times New Roman"/>
                <a:cs typeface="Times New Roman"/>
                <a:sym typeface="Times New Roman"/>
              </a:rPr>
              <a:t>A malicious actor could use this vulnerability to steal sensitive information, and also insert malware or ransomware.</a:t>
            </a:r>
            <a:endParaRPr sz="17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900"/>
              </a:spcAft>
              <a:buClr>
                <a:schemeClr val="dk1"/>
              </a:buClr>
              <a:buSzPts val="1100"/>
              <a:buFont typeface="Arial"/>
              <a:buNone/>
            </a:pPr>
            <a:r>
              <a:t/>
            </a:r>
            <a:endParaRPr sz="1700">
              <a:solidFill>
                <a:srgbClr val="666666"/>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g82698dcf01_0_31"/>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41" name="Google Shape;241;g82698dcf01_0_31"/>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42" name="Google Shape;242;g82698dcf01_0_31"/>
          <p:cNvPicPr preferRelativeResize="0"/>
          <p:nvPr/>
        </p:nvPicPr>
        <p:blipFill rotWithShape="1">
          <a:blip r:embed="rId3">
            <a:alphaModFix/>
          </a:blip>
          <a:srcRect b="13358" l="0" r="0" t="11425"/>
          <a:stretch/>
        </p:blipFill>
        <p:spPr>
          <a:xfrm>
            <a:off x="3098450" y="0"/>
            <a:ext cx="6045548" cy="6857999"/>
          </a:xfrm>
          <a:prstGeom prst="rect">
            <a:avLst/>
          </a:prstGeom>
          <a:noFill/>
          <a:ln>
            <a:noFill/>
          </a:ln>
        </p:spPr>
      </p:pic>
      <p:sp>
        <p:nvSpPr>
          <p:cNvPr id="243" name="Google Shape;243;g82698dcf01_0_31"/>
          <p:cNvSpPr txBox="1"/>
          <p:nvPr/>
        </p:nvSpPr>
        <p:spPr>
          <a:xfrm>
            <a:off x="313375" y="503900"/>
            <a:ext cx="2555400" cy="611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CYBER</a:t>
            </a:r>
            <a:endParaRPr b="1" sz="3400">
              <a:solidFill>
                <a:srgbClr val="666666"/>
              </a:solidFill>
              <a:latin typeface="Comic Sans MS"/>
              <a:ea typeface="Comic Sans MS"/>
              <a:cs typeface="Comic Sans MS"/>
              <a:sym typeface="Comic Sans MS"/>
            </a:endParaRPr>
          </a:p>
          <a:p>
            <a:pPr indent="0" lvl="0" marL="0" rtl="0" algn="l">
              <a:spcBef>
                <a:spcPts val="0"/>
              </a:spcBef>
              <a:spcAft>
                <a:spcPts val="0"/>
              </a:spcAft>
              <a:buNone/>
            </a:pPr>
            <a:r>
              <a:rPr b="1" lang="en-US" sz="3400">
                <a:solidFill>
                  <a:srgbClr val="666666"/>
                </a:solidFill>
                <a:latin typeface="Comic Sans MS"/>
                <a:ea typeface="Comic Sans MS"/>
                <a:cs typeface="Comic Sans MS"/>
                <a:sym typeface="Comic Sans MS"/>
              </a:rPr>
              <a:t> SECURITY</a:t>
            </a:r>
            <a:endParaRPr b="1" sz="3400">
              <a:solidFill>
                <a:srgbClr val="666666"/>
              </a:solidFill>
              <a:latin typeface="Comic Sans MS"/>
              <a:ea typeface="Comic Sans MS"/>
              <a:cs typeface="Comic Sans MS"/>
              <a:sym typeface="Comic Sans MS"/>
            </a:endParaRPr>
          </a:p>
          <a:p>
            <a:pPr indent="0" lvl="0" marL="0" rtl="0" algn="l">
              <a:spcBef>
                <a:spcPts val="0"/>
              </a:spcBef>
              <a:spcAft>
                <a:spcPts val="0"/>
              </a:spcAft>
              <a:buNone/>
            </a:pPr>
            <a:r>
              <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T</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A</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C</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T</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I</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C</a:t>
            </a:r>
            <a:endParaRPr b="1" sz="3400">
              <a:solidFill>
                <a:srgbClr val="666666"/>
              </a:solidFill>
              <a:latin typeface="Comic Sans MS"/>
              <a:ea typeface="Comic Sans MS"/>
              <a:cs typeface="Comic Sans MS"/>
              <a:sym typeface="Comic Sans MS"/>
            </a:endParaRPr>
          </a:p>
          <a:p>
            <a:pPr indent="0" lvl="0" marL="0" rtl="0" algn="ctr">
              <a:spcBef>
                <a:spcPts val="0"/>
              </a:spcBef>
              <a:spcAft>
                <a:spcPts val="0"/>
              </a:spcAft>
              <a:buNone/>
            </a:pPr>
            <a:r>
              <a:rPr b="1" lang="en-US" sz="3400">
                <a:solidFill>
                  <a:srgbClr val="666666"/>
                </a:solidFill>
                <a:latin typeface="Comic Sans MS"/>
                <a:ea typeface="Comic Sans MS"/>
                <a:cs typeface="Comic Sans MS"/>
                <a:sym typeface="Comic Sans MS"/>
              </a:rPr>
              <a:t>S</a:t>
            </a:r>
            <a:endParaRPr b="1" sz="3400">
              <a:solidFill>
                <a:srgbClr val="666666"/>
              </a:solidFill>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g70d62a9ae1_0_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95" name="Google Shape;95;g70d62a9ae1_0_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6" name="Google Shape;96;g70d62a9ae1_0_0"/>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solidFill>
                  <a:srgbClr val="666666"/>
                </a:solidFill>
                <a:latin typeface="Times New Roman"/>
                <a:ea typeface="Times New Roman"/>
                <a:cs typeface="Times New Roman"/>
                <a:sym typeface="Times New Roman"/>
              </a:rPr>
              <a:t>INTRODUCTION</a:t>
            </a:r>
            <a:endParaRPr>
              <a:solidFill>
                <a:srgbClr val="666666"/>
              </a:solidFill>
              <a:latin typeface="Times New Roman"/>
              <a:ea typeface="Times New Roman"/>
              <a:cs typeface="Times New Roman"/>
              <a:sym typeface="Times New Roman"/>
            </a:endParaRPr>
          </a:p>
        </p:txBody>
      </p:sp>
      <p:sp>
        <p:nvSpPr>
          <p:cNvPr id="97" name="Google Shape;97;g70d62a9ae1_0_0"/>
          <p:cNvSpPr txBox="1"/>
          <p:nvPr>
            <p:ph idx="1" type="body"/>
          </p:nvPr>
        </p:nvSpPr>
        <p:spPr>
          <a:xfrm>
            <a:off x="457200" y="1600200"/>
            <a:ext cx="8229600" cy="4526100"/>
          </a:xfrm>
          <a:prstGeom prst="rect">
            <a:avLst/>
          </a:prstGeom>
        </p:spPr>
        <p:txBody>
          <a:bodyPr anchorCtr="0" anchor="t" bIns="45700" lIns="91425" spcFirstLastPara="1" rIns="91425" wrap="square" tIns="45700">
            <a:noAutofit/>
          </a:bodyPr>
          <a:lstStyle/>
          <a:p>
            <a:pPr indent="-355600" lvl="0" marL="457200" rtl="0" algn="just">
              <a:lnSpc>
                <a:spcPct val="150000"/>
              </a:lnSpc>
              <a:spcBef>
                <a:spcPts val="1200"/>
              </a:spcBef>
              <a:spcAft>
                <a:spcPts val="0"/>
              </a:spcAft>
              <a:buClr>
                <a:srgbClr val="666666"/>
              </a:buClr>
              <a:buSzPts val="2000"/>
              <a:buFont typeface="Nunito"/>
              <a:buChar char="•"/>
            </a:pPr>
            <a:r>
              <a:rPr lang="en-US" sz="2000">
                <a:solidFill>
                  <a:srgbClr val="666666"/>
                </a:solidFill>
                <a:latin typeface="Times New Roman"/>
                <a:ea typeface="Times New Roman"/>
                <a:cs typeface="Times New Roman"/>
                <a:sym typeface="Times New Roman"/>
              </a:rPr>
              <a:t> </a:t>
            </a:r>
            <a:r>
              <a:rPr b="1" lang="en-US" sz="2000">
                <a:solidFill>
                  <a:srgbClr val="666666"/>
                </a:solidFill>
                <a:latin typeface="Times New Roman"/>
                <a:ea typeface="Times New Roman"/>
                <a:cs typeface="Times New Roman"/>
                <a:sym typeface="Times New Roman"/>
              </a:rPr>
              <a:t>Cyber crime</a:t>
            </a:r>
            <a:r>
              <a:rPr lang="en-US" sz="2000">
                <a:solidFill>
                  <a:srgbClr val="666666"/>
                </a:solidFill>
                <a:latin typeface="Times New Roman"/>
                <a:ea typeface="Times New Roman"/>
                <a:cs typeface="Times New Roman"/>
                <a:sym typeface="Times New Roman"/>
              </a:rPr>
              <a:t> is committed using a computer and the internet  to steal a person’s identity or illegal imports or malicious programs</a:t>
            </a:r>
            <a:endParaRPr sz="2000">
              <a:solidFill>
                <a:srgbClr val="666666"/>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rgbClr val="666666"/>
              </a:buClr>
              <a:buSzPts val="2000"/>
              <a:buFont typeface="Nunito"/>
              <a:buChar char="•"/>
            </a:pPr>
            <a:r>
              <a:rPr lang="en-US" sz="2000">
                <a:solidFill>
                  <a:srgbClr val="666666"/>
                </a:solidFill>
                <a:latin typeface="Times New Roman"/>
                <a:ea typeface="Times New Roman"/>
                <a:cs typeface="Times New Roman"/>
                <a:sym typeface="Times New Roman"/>
              </a:rPr>
              <a:t> </a:t>
            </a:r>
            <a:r>
              <a:rPr b="1" lang="en-US" sz="2000">
                <a:solidFill>
                  <a:srgbClr val="666666"/>
                </a:solidFill>
                <a:latin typeface="Times New Roman"/>
                <a:ea typeface="Times New Roman"/>
                <a:cs typeface="Times New Roman"/>
                <a:sym typeface="Times New Roman"/>
              </a:rPr>
              <a:t>Definition:</a:t>
            </a:r>
            <a:r>
              <a:rPr lang="en-US" sz="2000">
                <a:solidFill>
                  <a:srgbClr val="666666"/>
                </a:solidFill>
                <a:latin typeface="Times New Roman"/>
                <a:ea typeface="Times New Roman"/>
                <a:cs typeface="Times New Roman"/>
                <a:sym typeface="Times New Roman"/>
              </a:rPr>
              <a:t> </a:t>
            </a:r>
            <a:r>
              <a:rPr b="1" lang="en-US" sz="2000">
                <a:solidFill>
                  <a:srgbClr val="666666"/>
                </a:solidFill>
                <a:latin typeface="Times New Roman"/>
                <a:ea typeface="Times New Roman"/>
                <a:cs typeface="Times New Roman"/>
                <a:sym typeface="Times New Roman"/>
              </a:rPr>
              <a:t>Cyber security</a:t>
            </a:r>
            <a:r>
              <a:rPr lang="en-US" sz="2000">
                <a:solidFill>
                  <a:srgbClr val="666666"/>
                </a:solidFill>
                <a:latin typeface="Times New Roman"/>
                <a:ea typeface="Times New Roman"/>
                <a:cs typeface="Times New Roman"/>
                <a:sym typeface="Times New Roman"/>
              </a:rPr>
              <a:t> or information technology security are the techniques of protecting computers, networks, programs and data from unauthorized access or attacks that are aimed for exploitation.</a:t>
            </a:r>
            <a:endParaRPr sz="2000">
              <a:solidFill>
                <a:srgbClr val="666666"/>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Clr>
                <a:srgbClr val="666666"/>
              </a:buClr>
              <a:buSzPts val="2000"/>
              <a:buFont typeface="Times New Roman"/>
              <a:buChar char="•"/>
            </a:pPr>
            <a:r>
              <a:rPr lang="en-US" sz="2000">
                <a:solidFill>
                  <a:srgbClr val="666666"/>
                </a:solidFill>
                <a:latin typeface="Times New Roman"/>
                <a:ea typeface="Times New Roman"/>
                <a:cs typeface="Times New Roman"/>
                <a:sym typeface="Times New Roman"/>
              </a:rPr>
              <a:t> The objective of cyber security is to</a:t>
            </a:r>
            <a:endParaRPr sz="2000">
              <a:solidFill>
                <a:srgbClr val="666666"/>
              </a:solidFill>
              <a:latin typeface="Times New Roman"/>
              <a:ea typeface="Times New Roman"/>
              <a:cs typeface="Times New Roman"/>
              <a:sym typeface="Times New Roman"/>
            </a:endParaRPr>
          </a:p>
          <a:p>
            <a:pPr indent="0" lvl="0" marL="457200" rtl="0" algn="just">
              <a:lnSpc>
                <a:spcPct val="115000"/>
              </a:lnSpc>
              <a:spcBef>
                <a:spcPts val="1200"/>
              </a:spcBef>
              <a:spcAft>
                <a:spcPts val="0"/>
              </a:spcAft>
              <a:buNone/>
            </a:pPr>
            <a:r>
              <a:rPr lang="en-US" sz="2000">
                <a:solidFill>
                  <a:srgbClr val="666666"/>
                </a:solidFill>
                <a:latin typeface="Times New Roman"/>
                <a:ea typeface="Times New Roman"/>
                <a:cs typeface="Times New Roman"/>
                <a:sym typeface="Times New Roman"/>
              </a:rPr>
              <a:t> establish rules and measures to use </a:t>
            </a:r>
            <a:endParaRPr sz="2000">
              <a:solidFill>
                <a:srgbClr val="666666"/>
              </a:solidFill>
              <a:latin typeface="Times New Roman"/>
              <a:ea typeface="Times New Roman"/>
              <a:cs typeface="Times New Roman"/>
              <a:sym typeface="Times New Roman"/>
            </a:endParaRPr>
          </a:p>
          <a:p>
            <a:pPr indent="0" lvl="0" marL="457200" rtl="0" algn="just">
              <a:lnSpc>
                <a:spcPct val="115000"/>
              </a:lnSpc>
              <a:spcBef>
                <a:spcPts val="1200"/>
              </a:spcBef>
              <a:spcAft>
                <a:spcPts val="0"/>
              </a:spcAft>
              <a:buNone/>
            </a:pPr>
            <a:r>
              <a:rPr lang="en-US" sz="2000">
                <a:solidFill>
                  <a:srgbClr val="666666"/>
                </a:solidFill>
                <a:latin typeface="Times New Roman"/>
                <a:ea typeface="Times New Roman"/>
                <a:cs typeface="Times New Roman"/>
                <a:sym typeface="Times New Roman"/>
              </a:rPr>
              <a:t>against attacks over the internet</a:t>
            </a:r>
            <a:endParaRPr sz="2000">
              <a:solidFill>
                <a:srgbClr val="666666"/>
              </a:solidFill>
              <a:latin typeface="Times New Roman"/>
              <a:ea typeface="Times New Roman"/>
              <a:cs typeface="Times New Roman"/>
              <a:sym typeface="Times New Roman"/>
            </a:endParaRPr>
          </a:p>
          <a:p>
            <a:pPr indent="0" lvl="0" marL="0" rtl="0" algn="just">
              <a:spcBef>
                <a:spcPts val="1200"/>
              </a:spcBef>
              <a:spcAft>
                <a:spcPts val="0"/>
              </a:spcAft>
              <a:buNone/>
            </a:pPr>
            <a:r>
              <a:t/>
            </a:r>
            <a:endParaRPr sz="2000">
              <a:solidFill>
                <a:srgbClr val="666666"/>
              </a:solidFill>
              <a:latin typeface="Times New Roman"/>
              <a:ea typeface="Times New Roman"/>
              <a:cs typeface="Times New Roman"/>
              <a:sym typeface="Times New Roman"/>
            </a:endParaRPr>
          </a:p>
        </p:txBody>
      </p:sp>
      <p:pic>
        <p:nvPicPr>
          <p:cNvPr id="98" name="Google Shape;98;g70d62a9ae1_0_0"/>
          <p:cNvPicPr preferRelativeResize="0"/>
          <p:nvPr/>
        </p:nvPicPr>
        <p:blipFill>
          <a:blip r:embed="rId3">
            <a:alphaModFix/>
          </a:blip>
          <a:stretch>
            <a:fillRect/>
          </a:stretch>
        </p:blipFill>
        <p:spPr>
          <a:xfrm>
            <a:off x="5381637" y="4383213"/>
            <a:ext cx="2619375" cy="17430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g52d29be518_0_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49" name="Google Shape;249;g52d29be518_0_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0" name="Google Shape;250;g52d29be518_0_5"/>
          <p:cNvSpPr txBox="1"/>
          <p:nvPr/>
        </p:nvSpPr>
        <p:spPr>
          <a:xfrm>
            <a:off x="341625" y="177150"/>
            <a:ext cx="8211900" cy="64026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t/>
            </a:r>
            <a:endParaRPr b="1"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None/>
            </a:pPr>
            <a:r>
              <a:t/>
            </a:r>
            <a:endParaRPr b="1"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None/>
            </a:pPr>
            <a:r>
              <a:t/>
            </a:r>
            <a:endParaRPr b="1"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None/>
            </a:pPr>
            <a:r>
              <a:t/>
            </a:r>
            <a:endParaRPr b="1"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What is OWASP?</a:t>
            </a:r>
            <a:endParaRPr b="1" sz="2400">
              <a:solidFill>
                <a:schemeClr val="dk2"/>
              </a:solidFill>
              <a:latin typeface="Calibri"/>
              <a:ea typeface="Calibri"/>
              <a:cs typeface="Calibri"/>
              <a:sym typeface="Calibri"/>
            </a:endParaRPr>
          </a:p>
          <a:p>
            <a:pPr indent="0" lvl="0" marL="0" rtl="0" algn="ctr">
              <a:lnSpc>
                <a:spcPct val="90000"/>
              </a:lnSpc>
              <a:spcBef>
                <a:spcPts val="1000"/>
              </a:spcBef>
              <a:spcAft>
                <a:spcPts val="0"/>
              </a:spcAft>
              <a:buClr>
                <a:schemeClr val="dk1"/>
              </a:buClr>
              <a:buSzPts val="1100"/>
              <a:buFont typeface="Arial"/>
              <a:buNone/>
            </a:pPr>
            <a:r>
              <a:rPr lang="en-US" sz="2400">
                <a:solidFill>
                  <a:schemeClr val="dk1"/>
                </a:solidFill>
                <a:latin typeface="Calibri"/>
                <a:ea typeface="Calibri"/>
                <a:cs typeface="Calibri"/>
                <a:sym typeface="Calibri"/>
              </a:rPr>
              <a:t>OWASP stands for the Open Web Application Security Project, an online community that produces articles, methodologies, documentation, tools, and technologies in the field of web application security.</a:t>
            </a:r>
            <a:endParaRPr sz="2400">
              <a:solidFill>
                <a:schemeClr val="dk1"/>
              </a:solidFill>
              <a:latin typeface="Calibri"/>
              <a:ea typeface="Calibri"/>
              <a:cs typeface="Calibri"/>
              <a:sym typeface="Calibri"/>
            </a:endParaRPr>
          </a:p>
          <a:p>
            <a:pPr indent="0" lvl="0" marL="0" rtl="0" algn="ctr">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What is the OWASP Top 10?</a:t>
            </a:r>
            <a:endParaRPr b="1" sz="2400">
              <a:solidFill>
                <a:schemeClr val="dk2"/>
              </a:solidFill>
              <a:latin typeface="Calibri"/>
              <a:ea typeface="Calibri"/>
              <a:cs typeface="Calibri"/>
              <a:sym typeface="Calibri"/>
            </a:endParaRPr>
          </a:p>
          <a:p>
            <a:pPr indent="0" lvl="0" marL="0" rtl="0" algn="ctr">
              <a:spcBef>
                <a:spcPts val="0"/>
              </a:spcBef>
              <a:spcAft>
                <a:spcPts val="0"/>
              </a:spcAft>
              <a:buNone/>
            </a:pPr>
            <a:r>
              <a:rPr lang="en-US" sz="2400">
                <a:solidFill>
                  <a:schemeClr val="dk1"/>
                </a:solidFill>
                <a:latin typeface="Calibri"/>
                <a:ea typeface="Calibri"/>
                <a:cs typeface="Calibri"/>
                <a:sym typeface="Calibri"/>
              </a:rPr>
              <a:t>OWASP Top 10 is the list of the 10 most common application vulnerabilities. It also shows their risks, impacts, and countermeasures</a:t>
            </a:r>
            <a:endParaRPr sz="2400">
              <a:latin typeface="Calibri"/>
              <a:ea typeface="Calibri"/>
              <a:cs typeface="Calibri"/>
              <a:sym typeface="Calibri"/>
            </a:endParaRPr>
          </a:p>
        </p:txBody>
      </p:sp>
      <p:pic>
        <p:nvPicPr>
          <p:cNvPr id="251" name="Google Shape;251;g52d29be518_0_5"/>
          <p:cNvPicPr preferRelativeResize="0"/>
          <p:nvPr/>
        </p:nvPicPr>
        <p:blipFill>
          <a:blip r:embed="rId3">
            <a:alphaModFix/>
          </a:blip>
          <a:stretch>
            <a:fillRect/>
          </a:stretch>
        </p:blipFill>
        <p:spPr>
          <a:xfrm>
            <a:off x="710813" y="642900"/>
            <a:ext cx="3648075" cy="1295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g82642983e2_0_0"/>
          <p:cNvSpPr txBox="1"/>
          <p:nvPr/>
        </p:nvSpPr>
        <p:spPr>
          <a:xfrm>
            <a:off x="366950" y="265725"/>
            <a:ext cx="8452200" cy="63519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US" sz="2400">
                <a:solidFill>
                  <a:schemeClr val="dk2"/>
                </a:solidFill>
              </a:rPr>
              <a:t>The Top 10 OWASP vulnerabilities in 2020 are</a:t>
            </a:r>
            <a:r>
              <a:rPr b="1" lang="en-US" sz="2400">
                <a:solidFill>
                  <a:srgbClr val="3C78D8"/>
                </a:solidFill>
              </a:rPr>
              <a:t>:</a:t>
            </a:r>
            <a:endParaRPr b="1" sz="2400">
              <a:solidFill>
                <a:srgbClr val="3C78D8"/>
              </a:solidFill>
            </a:endParaRPr>
          </a:p>
          <a:p>
            <a:pPr indent="0" lvl="0" marL="0" rtl="0" algn="l">
              <a:lnSpc>
                <a:spcPct val="90000"/>
              </a:lnSpc>
              <a:spcBef>
                <a:spcPts val="1000"/>
              </a:spcBef>
              <a:spcAft>
                <a:spcPts val="0"/>
              </a:spcAft>
              <a:buClr>
                <a:schemeClr val="dk1"/>
              </a:buClr>
              <a:buSzPts val="1100"/>
              <a:buFont typeface="Arial"/>
              <a:buNone/>
            </a:pPr>
            <a:r>
              <a:rPr lang="en-US" sz="3100">
                <a:solidFill>
                  <a:schemeClr val="dk1"/>
                </a:solidFill>
              </a:rPr>
              <a:t>•</a:t>
            </a:r>
            <a:r>
              <a:rPr lang="en-US" sz="2400">
                <a:solidFill>
                  <a:schemeClr val="dk1"/>
                </a:solidFill>
                <a:latin typeface="Calibri"/>
                <a:ea typeface="Calibri"/>
                <a:cs typeface="Calibri"/>
                <a:sym typeface="Calibri"/>
              </a:rPr>
              <a:t>Injection</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Broken Authentication</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Sensitive Data Exposure</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XML External Entities (XXE)</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Broken Access control</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Security misconfigurations</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Cross Site Scripting (XSS)</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Insecure Deserialization</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US" sz="2400">
                <a:solidFill>
                  <a:schemeClr val="dk1"/>
                </a:solidFill>
              </a:rPr>
              <a:t>•</a:t>
            </a:r>
            <a:r>
              <a:rPr lang="en-US" sz="2400">
                <a:solidFill>
                  <a:schemeClr val="dk1"/>
                </a:solidFill>
                <a:latin typeface="Calibri"/>
                <a:ea typeface="Calibri"/>
                <a:cs typeface="Calibri"/>
                <a:sym typeface="Calibri"/>
              </a:rPr>
              <a:t> Insufficient logging and monitoring</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t/>
            </a:r>
            <a:endParaRPr sz="2400">
              <a:solidFill>
                <a:schemeClr val="dk1"/>
              </a:solidFill>
              <a:latin typeface="Calibri"/>
              <a:ea typeface="Calibri"/>
              <a:cs typeface="Calibri"/>
              <a:sym typeface="Calibri"/>
            </a:endParaRPr>
          </a:p>
        </p:txBody>
      </p:sp>
      <p:sp>
        <p:nvSpPr>
          <p:cNvPr id="257" name="Google Shape;257;g82642983e2_0_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58" name="Google Shape;258;g82642983e2_0_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g82663c4535_0_18"/>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64" name="Google Shape;264;g82663c4535_0_18"/>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5" name="Google Shape;265;g82663c4535_0_18"/>
          <p:cNvSpPr txBox="1"/>
          <p:nvPr/>
        </p:nvSpPr>
        <p:spPr>
          <a:xfrm>
            <a:off x="278375" y="215100"/>
            <a:ext cx="8768700" cy="6377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US" sz="2800">
                <a:solidFill>
                  <a:schemeClr val="dk2"/>
                </a:solidFill>
              </a:rPr>
              <a:t>Security Vulnerabilities in E-Commerce Systems</a:t>
            </a:r>
            <a:endParaRPr b="1" sz="2800">
              <a:solidFill>
                <a:schemeClr val="dk2"/>
              </a:solidFill>
            </a:endParaRPr>
          </a:p>
          <a:p>
            <a:pPr indent="0" lvl="0" marL="0" rtl="0" algn="l">
              <a:lnSpc>
                <a:spcPct val="90000"/>
              </a:lnSpc>
              <a:spcBef>
                <a:spcPts val="1000"/>
              </a:spcBef>
              <a:spcAft>
                <a:spcPts val="0"/>
              </a:spcAft>
              <a:buNone/>
            </a:pPr>
            <a:r>
              <a:rPr lang="en-US" sz="2400">
                <a:solidFill>
                  <a:schemeClr val="dk1"/>
                </a:solidFill>
                <a:latin typeface="Calibri"/>
                <a:ea typeface="Calibri"/>
                <a:cs typeface="Calibri"/>
                <a:sym typeface="Calibri"/>
              </a:rPr>
              <a:t>The success of e-commerce websites relies heavily on the value and service to customers and the reputation and trust that customers, in turn, give them back. If a website has vulnerabilities or poor encryption it is less likely to be used by consumers, regardless of how good the products are, as people are becoming a lot more security aware and do not want their details compromised or stolen so will not trust the website with their card details.</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800">
                <a:solidFill>
                  <a:schemeClr val="dk2"/>
                </a:solidFill>
                <a:latin typeface="Calibri"/>
                <a:ea typeface="Calibri"/>
                <a:cs typeface="Calibri"/>
                <a:sym typeface="Calibri"/>
              </a:rPr>
              <a:t>Common Threats Include:</a:t>
            </a:r>
            <a:endParaRPr b="1" sz="28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800">
                <a:solidFill>
                  <a:schemeClr val="dk1"/>
                </a:solidFill>
                <a:latin typeface="Calibri"/>
                <a:ea typeface="Calibri"/>
                <a:cs typeface="Calibri"/>
                <a:sym typeface="Calibri"/>
              </a:rPr>
              <a:t>Malicious code, hacking, credit card fraud/theft, spoofing, Dos attacks</a:t>
            </a:r>
            <a:endParaRPr sz="28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g82663c4535_0_23"/>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71" name="Google Shape;271;g82663c4535_0_23"/>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2" name="Google Shape;272;g82663c4535_0_23"/>
          <p:cNvSpPr txBox="1"/>
          <p:nvPr/>
        </p:nvSpPr>
        <p:spPr>
          <a:xfrm>
            <a:off x="177150" y="139175"/>
            <a:ext cx="8857200" cy="6579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1. SQL Injection:</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SQL injection refers to an injection attack were an attacker can </a:t>
            </a:r>
            <a:r>
              <a:rPr b="1" lang="en-US" sz="2400">
                <a:solidFill>
                  <a:schemeClr val="dk1"/>
                </a:solidFill>
                <a:latin typeface="Calibri"/>
                <a:ea typeface="Calibri"/>
                <a:cs typeface="Calibri"/>
                <a:sym typeface="Calibri"/>
              </a:rPr>
              <a:t>execute malicious code (a SQL statement) </a:t>
            </a:r>
            <a:r>
              <a:rPr lang="en-US" sz="2400">
                <a:solidFill>
                  <a:schemeClr val="dk1"/>
                </a:solidFill>
                <a:latin typeface="Calibri"/>
                <a:ea typeface="Calibri"/>
                <a:cs typeface="Calibri"/>
                <a:sym typeface="Calibri"/>
              </a:rPr>
              <a:t>that can control a web applications </a:t>
            </a:r>
            <a:r>
              <a:rPr b="1" lang="en-US" sz="2400">
                <a:solidFill>
                  <a:schemeClr val="dk1"/>
                </a:solidFill>
                <a:latin typeface="Calibri"/>
                <a:ea typeface="Calibri"/>
                <a:cs typeface="Calibri"/>
                <a:sym typeface="Calibri"/>
              </a:rPr>
              <a:t>database server.</a:t>
            </a:r>
            <a:endParaRPr b="1"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Many e-commerce systems rely on a database to store </a:t>
            </a:r>
            <a:r>
              <a:rPr b="1" lang="en-US" sz="2400">
                <a:solidFill>
                  <a:schemeClr val="dk1"/>
                </a:solidFill>
                <a:latin typeface="Calibri"/>
                <a:ea typeface="Calibri"/>
                <a:cs typeface="Calibri"/>
                <a:sym typeface="Calibri"/>
              </a:rPr>
              <a:t>critical information </a:t>
            </a:r>
            <a:r>
              <a:rPr lang="en-US" sz="2400">
                <a:solidFill>
                  <a:schemeClr val="dk1"/>
                </a:solidFill>
                <a:latin typeface="Calibri"/>
                <a:ea typeface="Calibri"/>
                <a:cs typeface="Calibri"/>
                <a:sym typeface="Calibri"/>
              </a:rPr>
              <a:t>such as stock details, stock levels and customer details.</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None/>
            </a:pPr>
            <a:r>
              <a:rPr lang="en-US" sz="2400">
                <a:solidFill>
                  <a:schemeClr val="dk1"/>
                </a:solidFill>
              </a:rPr>
              <a:t>•</a:t>
            </a:r>
            <a:r>
              <a:rPr lang="en-US" sz="2400">
                <a:solidFill>
                  <a:schemeClr val="dk1"/>
                </a:solidFill>
                <a:latin typeface="Calibri"/>
                <a:ea typeface="Calibri"/>
                <a:cs typeface="Calibri"/>
                <a:sym typeface="Calibri"/>
              </a:rPr>
              <a:t>Attacking the database will allow the criminal to potentially be able to read sensitive data</a:t>
            </a:r>
            <a:r>
              <a:rPr b="1" lang="en-US" sz="2400">
                <a:solidFill>
                  <a:schemeClr val="dk1"/>
                </a:solidFill>
                <a:latin typeface="Calibri"/>
                <a:ea typeface="Calibri"/>
                <a:cs typeface="Calibri"/>
                <a:sym typeface="Calibri"/>
              </a:rPr>
              <a:t>, modify database data</a:t>
            </a:r>
            <a:r>
              <a:rPr lang="en-US" sz="2400">
                <a:solidFill>
                  <a:schemeClr val="dk1"/>
                </a:solidFill>
                <a:latin typeface="Calibri"/>
                <a:ea typeface="Calibri"/>
                <a:cs typeface="Calibri"/>
                <a:sym typeface="Calibri"/>
              </a:rPr>
              <a:t> (Insert/ update/ delete)</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Vulnerability:</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rPr>
              <a:t>•</a:t>
            </a:r>
            <a:r>
              <a:rPr lang="en-US" sz="2400">
                <a:solidFill>
                  <a:schemeClr val="dk1"/>
                </a:solidFill>
                <a:latin typeface="Calibri"/>
                <a:ea typeface="Calibri"/>
                <a:cs typeface="Calibri"/>
                <a:sym typeface="Calibri"/>
              </a:rPr>
              <a:t>SQL injections attacks allow criminal to </a:t>
            </a:r>
            <a:r>
              <a:rPr b="1" lang="en-US" sz="2400">
                <a:solidFill>
                  <a:schemeClr val="dk1"/>
                </a:solidFill>
                <a:latin typeface="Calibri"/>
                <a:ea typeface="Calibri"/>
                <a:cs typeface="Calibri"/>
                <a:sym typeface="Calibri"/>
              </a:rPr>
              <a:t>manipulate existing data </a:t>
            </a:r>
            <a:r>
              <a:rPr lang="en-US" sz="2400">
                <a:solidFill>
                  <a:schemeClr val="dk1"/>
                </a:solidFill>
                <a:latin typeface="Calibri"/>
                <a:ea typeface="Calibri"/>
                <a:cs typeface="Calibri"/>
                <a:sym typeface="Calibri"/>
              </a:rPr>
              <a:t>such as coding transactions and changing balances, disclose the data on the system or make it unavailable e.g. destroy.</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g52d29be518_0_1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78" name="Google Shape;278;g52d29be518_0_1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9" name="Google Shape;279;g52d29be518_0_10"/>
          <p:cNvSpPr txBox="1"/>
          <p:nvPr/>
        </p:nvSpPr>
        <p:spPr>
          <a:xfrm>
            <a:off x="126525" y="164500"/>
            <a:ext cx="8869800" cy="65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80" name="Google Shape;280;g52d29be518_0_10"/>
          <p:cNvSpPr txBox="1"/>
          <p:nvPr/>
        </p:nvSpPr>
        <p:spPr>
          <a:xfrm>
            <a:off x="177150" y="164500"/>
            <a:ext cx="8667300" cy="65163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2. Priced Manipulation</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latin typeface="Calibri"/>
                <a:ea typeface="Calibri"/>
                <a:cs typeface="Calibri"/>
                <a:sym typeface="Calibri"/>
              </a:rPr>
              <a:t>Price Manipulation is an </a:t>
            </a:r>
            <a:r>
              <a:rPr b="1" lang="en-US" sz="1800">
                <a:solidFill>
                  <a:schemeClr val="dk1"/>
                </a:solidFill>
                <a:latin typeface="Calibri"/>
                <a:ea typeface="Calibri"/>
                <a:cs typeface="Calibri"/>
                <a:sym typeface="Calibri"/>
              </a:rPr>
              <a:t>attack completely unique to online shopping systems</a:t>
            </a:r>
            <a:r>
              <a:rPr lang="en-US" sz="1800">
                <a:solidFill>
                  <a:schemeClr val="dk1"/>
                </a:solidFill>
                <a:latin typeface="Calibri"/>
                <a:ea typeface="Calibri"/>
                <a:cs typeface="Calibri"/>
                <a:sym typeface="Calibri"/>
              </a:rPr>
              <a:t>, as e-commerce systems are completely automated. Some e-commerce software may have a vulnerability that allows a criminal to </a:t>
            </a:r>
            <a:r>
              <a:rPr b="1" lang="en-US" sz="1800">
                <a:solidFill>
                  <a:schemeClr val="dk1"/>
                </a:solidFill>
                <a:latin typeface="Calibri"/>
                <a:ea typeface="Calibri"/>
                <a:cs typeface="Calibri"/>
                <a:sym typeface="Calibri"/>
              </a:rPr>
              <a:t>enter a lower price than what is set</a:t>
            </a:r>
            <a:r>
              <a:rPr lang="en-US" sz="1800">
                <a:solidFill>
                  <a:schemeClr val="dk1"/>
                </a:solidFill>
                <a:latin typeface="Calibri"/>
                <a:ea typeface="Calibri"/>
                <a:cs typeface="Calibri"/>
                <a:sym typeface="Calibri"/>
              </a:rPr>
              <a:t>, bringing the total cost of items down which can cause a very high financial losses for the company.</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Vulnerability:</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latin typeface="Calibri"/>
                <a:ea typeface="Calibri"/>
                <a:cs typeface="Calibri"/>
                <a:sym typeface="Calibri"/>
              </a:rPr>
              <a:t>The most common occurrence of the vulnerability is when the total payable goods price is stored in </a:t>
            </a:r>
            <a:r>
              <a:rPr b="1" lang="en-US" sz="1800">
                <a:solidFill>
                  <a:schemeClr val="dk1"/>
                </a:solidFill>
                <a:latin typeface="Calibri"/>
                <a:ea typeface="Calibri"/>
                <a:cs typeface="Calibri"/>
                <a:sym typeface="Calibri"/>
              </a:rPr>
              <a:t>HTML format</a:t>
            </a:r>
            <a:r>
              <a:rPr lang="en-US" sz="1800">
                <a:solidFill>
                  <a:schemeClr val="dk1"/>
                </a:solidFill>
                <a:latin typeface="Calibri"/>
                <a:ea typeface="Calibri"/>
                <a:cs typeface="Calibri"/>
                <a:sym typeface="Calibri"/>
              </a:rPr>
              <a:t>. An attacker can use a web proxy or developer tools to modify the amount that is shown and when the information is passed on to the payment gateway. If a fraud detection system isn’t in place then the system will not pick up that the price has changed.</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The Appearance of the Attack/ How to test</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latin typeface="Calibri"/>
                <a:ea typeface="Calibri"/>
                <a:cs typeface="Calibri"/>
                <a:sym typeface="Calibri"/>
              </a:rPr>
              <a:t>Which means 2 items costing 24$ and the item no 1000 and 1003 . We can manipulate the cost price 24$ to 0$ and buy the items for free</a:t>
            </a:r>
            <a:endParaRPr sz="1800">
              <a:solidFill>
                <a:schemeClr val="dk1"/>
              </a:solidFill>
              <a:latin typeface="Calibri"/>
              <a:ea typeface="Calibri"/>
              <a:cs typeface="Calibri"/>
              <a:sym typeface="Calibri"/>
            </a:endParaRPr>
          </a:p>
        </p:txBody>
      </p:sp>
      <p:pic>
        <p:nvPicPr>
          <p:cNvPr id="281" name="Google Shape;281;g52d29be518_0_10"/>
          <p:cNvPicPr preferRelativeResize="0"/>
          <p:nvPr/>
        </p:nvPicPr>
        <p:blipFill>
          <a:blip r:embed="rId3">
            <a:alphaModFix/>
          </a:blip>
          <a:stretch>
            <a:fillRect/>
          </a:stretch>
        </p:blipFill>
        <p:spPr>
          <a:xfrm>
            <a:off x="328975" y="5384650"/>
            <a:ext cx="7250201" cy="9672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g82642983e2_0_11"/>
          <p:cNvSpPr txBox="1"/>
          <p:nvPr/>
        </p:nvSpPr>
        <p:spPr>
          <a:xfrm>
            <a:off x="126525" y="88575"/>
            <a:ext cx="8920500" cy="6769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3. Unsecured Authentication</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rPr>
              <a:t>•</a:t>
            </a:r>
            <a:r>
              <a:rPr lang="en-US" sz="1800">
                <a:solidFill>
                  <a:schemeClr val="dk1"/>
                </a:solidFill>
                <a:latin typeface="Calibri"/>
                <a:ea typeface="Calibri"/>
                <a:cs typeface="Calibri"/>
                <a:sym typeface="Calibri"/>
              </a:rPr>
              <a:t>Many systems require some type of authentication, log in.</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rPr>
              <a:t>•</a:t>
            </a:r>
            <a:r>
              <a:rPr lang="en-US" sz="1800">
                <a:solidFill>
                  <a:schemeClr val="dk1"/>
                </a:solidFill>
                <a:latin typeface="Calibri"/>
                <a:ea typeface="Calibri"/>
                <a:cs typeface="Calibri"/>
                <a:sym typeface="Calibri"/>
              </a:rPr>
              <a:t>These authentication sessions should pass </a:t>
            </a:r>
            <a:r>
              <a:rPr b="1" lang="en-US" sz="1800">
                <a:solidFill>
                  <a:schemeClr val="dk1"/>
                </a:solidFill>
                <a:latin typeface="Calibri"/>
                <a:ea typeface="Calibri"/>
                <a:cs typeface="Calibri"/>
                <a:sym typeface="Calibri"/>
              </a:rPr>
              <a:t>through SSL encryption</a:t>
            </a:r>
            <a:r>
              <a:rPr lang="en-US" sz="1800">
                <a:solidFill>
                  <a:schemeClr val="dk1"/>
                </a:solidFill>
                <a:latin typeface="Calibri"/>
                <a:ea typeface="Calibri"/>
                <a:cs typeface="Calibri"/>
                <a:sym typeface="Calibri"/>
              </a:rPr>
              <a:t>, an attacker could obtain potentially sensitive user information over the web.</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Vulnerability</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rPr>
              <a:t>•</a:t>
            </a:r>
            <a:r>
              <a:rPr lang="en-US" sz="1800">
                <a:solidFill>
                  <a:schemeClr val="dk1"/>
                </a:solidFill>
                <a:latin typeface="Calibri"/>
                <a:ea typeface="Calibri"/>
                <a:cs typeface="Calibri"/>
                <a:sym typeface="Calibri"/>
              </a:rPr>
              <a:t>Malicious users can </a:t>
            </a:r>
            <a:r>
              <a:rPr b="1" lang="en-US" sz="1800">
                <a:solidFill>
                  <a:schemeClr val="dk1"/>
                </a:solidFill>
                <a:latin typeface="Calibri"/>
                <a:ea typeface="Calibri"/>
                <a:cs typeface="Calibri"/>
                <a:sym typeface="Calibri"/>
              </a:rPr>
              <a:t>register as admin </a:t>
            </a:r>
            <a:r>
              <a:rPr lang="en-US" sz="1800">
                <a:solidFill>
                  <a:schemeClr val="dk1"/>
                </a:solidFill>
                <a:latin typeface="Calibri"/>
                <a:ea typeface="Calibri"/>
                <a:cs typeface="Calibri"/>
                <a:sym typeface="Calibri"/>
              </a:rPr>
              <a:t>and gain all privileges over the website. This results in complete compromise of the system. Users could also log in as a different user, which may have different user privileges to themselves, allowing them to execute tasks that they wouldn’t normally have access to. If a users card details are stored on the website, then an attacker could potentially purchase items through their name without their consent or knowledge. This is also apparent as the e-commerce systems cannot fully authenticate a user as the genuine account holder and credit verification systems cannot check to see if the card details match the user logged into the account.</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Appearance of Attack:</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1800">
                <a:solidFill>
                  <a:schemeClr val="dk1"/>
                </a:solidFill>
              </a:rPr>
              <a:t>•</a:t>
            </a:r>
            <a:r>
              <a:rPr lang="en-US" sz="1800">
                <a:solidFill>
                  <a:schemeClr val="dk1"/>
                </a:solidFill>
                <a:latin typeface="Calibri"/>
                <a:ea typeface="Calibri"/>
                <a:cs typeface="Calibri"/>
                <a:sym typeface="Calibri"/>
              </a:rPr>
              <a:t>If the web site uses HTTP Basic Authentication or does not pass session IDs over SSL (Secure Sockets Layer), an attacker can sniff the traffic to discover user’s authentication and/or authorization credentials. Since HTTP is a stateless protocol, web applications commonly maintain state using session IDs or transaction IDs stored in a cookie on the user’s system. Thus this session ID becomes the only way that the web application can determine the online identity of the user.</a:t>
            </a:r>
            <a:endParaRPr sz="18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None/>
            </a:pPr>
            <a:r>
              <a:t/>
            </a:r>
            <a:endParaRPr sz="1800">
              <a:latin typeface="Calibri"/>
              <a:ea typeface="Calibri"/>
              <a:cs typeface="Calibri"/>
              <a:sym typeface="Calibri"/>
            </a:endParaRPr>
          </a:p>
        </p:txBody>
      </p:sp>
      <p:sp>
        <p:nvSpPr>
          <p:cNvPr id="287" name="Google Shape;287;g82642983e2_0_11"/>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88" name="Google Shape;288;g82642983e2_0_11"/>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g82642983e2_0_14"/>
          <p:cNvSpPr txBox="1"/>
          <p:nvPr/>
        </p:nvSpPr>
        <p:spPr>
          <a:xfrm>
            <a:off x="126525" y="139175"/>
            <a:ext cx="8882400" cy="6491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4. Discovery</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000">
                <a:solidFill>
                  <a:schemeClr val="dk1"/>
                </a:solidFill>
              </a:rPr>
              <a:t>•</a:t>
            </a:r>
            <a:r>
              <a:rPr lang="en-US" sz="2000">
                <a:solidFill>
                  <a:schemeClr val="dk1"/>
                </a:solidFill>
                <a:latin typeface="Calibri"/>
                <a:ea typeface="Calibri"/>
                <a:cs typeface="Calibri"/>
                <a:sym typeface="Calibri"/>
              </a:rPr>
              <a:t>If a </a:t>
            </a:r>
            <a:r>
              <a:rPr b="1" lang="en-US" sz="2000">
                <a:solidFill>
                  <a:schemeClr val="dk1"/>
                </a:solidFill>
                <a:latin typeface="Calibri"/>
                <a:ea typeface="Calibri"/>
                <a:cs typeface="Calibri"/>
                <a:sym typeface="Calibri"/>
              </a:rPr>
              <a:t>website captures and stores sensitive data</a:t>
            </a:r>
            <a:r>
              <a:rPr lang="en-US" sz="2000">
                <a:solidFill>
                  <a:schemeClr val="dk1"/>
                </a:solidFill>
                <a:latin typeface="Calibri"/>
                <a:ea typeface="Calibri"/>
                <a:cs typeface="Calibri"/>
                <a:sym typeface="Calibri"/>
              </a:rPr>
              <a:t>, they need to have a </a:t>
            </a:r>
            <a:r>
              <a:rPr b="1" lang="en-US" sz="2000">
                <a:solidFill>
                  <a:schemeClr val="dk1"/>
                </a:solidFill>
                <a:latin typeface="Calibri"/>
                <a:ea typeface="Calibri"/>
                <a:cs typeface="Calibri"/>
                <a:sym typeface="Calibri"/>
              </a:rPr>
              <a:t>SSL certificate</a:t>
            </a:r>
            <a:r>
              <a:rPr lang="en-US" sz="2000">
                <a:solidFill>
                  <a:schemeClr val="dk1"/>
                </a:solidFill>
                <a:latin typeface="Calibri"/>
                <a:ea typeface="Calibri"/>
                <a:cs typeface="Calibri"/>
                <a:sym typeface="Calibri"/>
              </a:rPr>
              <a:t> in order to properly transmit sensitive data to their server.</a:t>
            </a:r>
            <a:endParaRPr sz="20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000">
                <a:solidFill>
                  <a:schemeClr val="dk1"/>
                </a:solidFill>
              </a:rPr>
              <a:t>•</a:t>
            </a:r>
            <a:r>
              <a:rPr lang="en-US" sz="2000">
                <a:solidFill>
                  <a:schemeClr val="dk1"/>
                </a:solidFill>
                <a:latin typeface="Calibri"/>
                <a:ea typeface="Calibri"/>
                <a:cs typeface="Calibri"/>
                <a:sym typeface="Calibri"/>
              </a:rPr>
              <a:t>A user can manually check to see whether a website has SSL certificates by checking to see if the website has ‘https://’ at the beginning of the URL, checking to see if a padlock icon is displayed at the top of the page by the address bar and viewing ‘Page info’ or ‘Properties’ and look for a connection or security tab which will contain the security status (secure, unsure, not secure) and the certificate and encryption used, if in place. It is also possible to check whether a server has SSL installed by using simple Linux commands and tools.</a:t>
            </a:r>
            <a:endParaRPr sz="20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b="1" lang="en-US" sz="2400">
                <a:solidFill>
                  <a:schemeClr val="dk2"/>
                </a:solidFill>
                <a:latin typeface="Calibri"/>
                <a:ea typeface="Calibri"/>
                <a:cs typeface="Calibri"/>
                <a:sym typeface="Calibri"/>
              </a:rPr>
              <a:t>Prevention</a:t>
            </a:r>
            <a:endParaRPr b="1" sz="24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000">
                <a:solidFill>
                  <a:schemeClr val="dk1"/>
                </a:solidFill>
              </a:rPr>
              <a:t>•</a:t>
            </a:r>
            <a:r>
              <a:rPr lang="en-US" sz="2000">
                <a:solidFill>
                  <a:schemeClr val="dk1"/>
                </a:solidFill>
                <a:latin typeface="Calibri"/>
                <a:ea typeface="Calibri"/>
                <a:cs typeface="Calibri"/>
                <a:sym typeface="Calibri"/>
              </a:rPr>
              <a:t>Use SSL certificates with strong encryption for any website that captures and stores any sensitive information. A new registered user must always be given lowest privilege and then if needed, the administrator can escalate his privilege later. Multi-factor authentication can be used to stop attackers from logging in to others accounts as more than one verification method is needed.</a:t>
            </a:r>
            <a:endParaRPr sz="2000">
              <a:solidFill>
                <a:schemeClr val="dk1"/>
              </a:solidFill>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p:txBody>
      </p:sp>
      <p:sp>
        <p:nvSpPr>
          <p:cNvPr id="294" name="Google Shape;294;g82642983e2_0_14"/>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295" name="Google Shape;295;g82642983e2_0_14"/>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g82642983e2_0_19"/>
          <p:cNvSpPr txBox="1"/>
          <p:nvPr/>
        </p:nvSpPr>
        <p:spPr>
          <a:xfrm>
            <a:off x="189800" y="177150"/>
            <a:ext cx="8793900" cy="65796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1000"/>
              </a:spcBef>
              <a:spcAft>
                <a:spcPts val="0"/>
              </a:spcAft>
              <a:buNone/>
            </a:pPr>
            <a:r>
              <a:rPr b="1" lang="en-US" sz="2800">
                <a:solidFill>
                  <a:schemeClr val="dk2"/>
                </a:solidFill>
              </a:rPr>
              <a:t>WOMEN IN CYBER SECURITY</a:t>
            </a:r>
            <a:endParaRPr sz="2800">
              <a:solidFill>
                <a:schemeClr val="dk2"/>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1100"/>
              <a:buFont typeface="Arial"/>
              <a:buNone/>
            </a:pPr>
            <a:r>
              <a:rPr lang="en-US" sz="2400">
                <a:solidFill>
                  <a:schemeClr val="dk1"/>
                </a:solidFill>
                <a:latin typeface="Calibri"/>
                <a:ea typeface="Calibri"/>
                <a:cs typeface="Calibri"/>
                <a:sym typeface="Calibri"/>
              </a:rPr>
              <a:t>The cybersecurity industry </a:t>
            </a:r>
            <a:r>
              <a:rPr lang="en-US" sz="2400">
                <a:solidFill>
                  <a:schemeClr val="dk1"/>
                </a:solidFill>
                <a:uFill>
                  <a:noFill/>
                </a:uFill>
                <a:latin typeface="Calibri"/>
                <a:ea typeface="Calibri"/>
                <a:cs typeface="Calibri"/>
                <a:sym typeface="Calibri"/>
                <a:hlinkClick r:id="rId3"/>
              </a:rPr>
              <a:t>is a male dominated one</a:t>
            </a:r>
            <a:r>
              <a:rPr lang="en-US" sz="2400">
                <a:solidFill>
                  <a:schemeClr val="dk1"/>
                </a:solidFill>
                <a:latin typeface="Calibri"/>
                <a:ea typeface="Calibri"/>
                <a:cs typeface="Calibri"/>
                <a:sym typeface="Calibri"/>
              </a:rPr>
              <a:t>. But the problem isn’t that there are too many men in the industry, but rather that there are not enough women.</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301" name="Google Shape;301;g82642983e2_0_19"/>
          <p:cNvPicPr preferRelativeResize="0"/>
          <p:nvPr/>
        </p:nvPicPr>
        <p:blipFill>
          <a:blip r:embed="rId4">
            <a:alphaModFix/>
          </a:blip>
          <a:stretch>
            <a:fillRect/>
          </a:stretch>
        </p:blipFill>
        <p:spPr>
          <a:xfrm>
            <a:off x="834313" y="2486200"/>
            <a:ext cx="7019925" cy="3505200"/>
          </a:xfrm>
          <a:prstGeom prst="rect">
            <a:avLst/>
          </a:prstGeom>
          <a:noFill/>
          <a:ln>
            <a:noFill/>
          </a:ln>
        </p:spPr>
      </p:pic>
      <p:sp>
        <p:nvSpPr>
          <p:cNvPr id="302" name="Google Shape;302;g82642983e2_0_19"/>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303" name="Google Shape;303;g82642983e2_0_19"/>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g82642983e2_0_23"/>
          <p:cNvSpPr txBox="1"/>
          <p:nvPr/>
        </p:nvSpPr>
        <p:spPr>
          <a:xfrm>
            <a:off x="227750" y="265725"/>
            <a:ext cx="8756100" cy="644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US" sz="2800">
                <a:solidFill>
                  <a:schemeClr val="dk2"/>
                </a:solidFill>
                <a:latin typeface="Calibri"/>
                <a:ea typeface="Calibri"/>
                <a:cs typeface="Calibri"/>
                <a:sym typeface="Calibri"/>
              </a:rPr>
              <a:t>Meet the woman in charge of defending Microsoft from cyber attack</a:t>
            </a:r>
            <a:endParaRPr b="1" sz="2800">
              <a:solidFill>
                <a:schemeClr val="dk2"/>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6.5 trillion: That's the astonishing number of online </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threats that staff at Microsoft's Cyber Defence</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2200">
                <a:solidFill>
                  <a:schemeClr val="dk1"/>
                </a:solidFill>
                <a:latin typeface="Calibri"/>
                <a:ea typeface="Calibri"/>
                <a:cs typeface="Calibri"/>
                <a:sym typeface="Calibri"/>
              </a:rPr>
              <a:t> Operations Centre see each day.</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And quite a portion of those attacks are </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aimed at the company itself. The highest </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number of attempted intrusions into</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 Microsoft's network of products and</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200">
                <a:solidFill>
                  <a:schemeClr val="dk1"/>
                </a:solidFill>
                <a:latin typeface="Calibri"/>
                <a:ea typeface="Calibri"/>
                <a:cs typeface="Calibri"/>
                <a:sym typeface="Calibri"/>
              </a:rPr>
              <a:t> services ever detected in one 24-hour </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2200">
                <a:solidFill>
                  <a:schemeClr val="dk1"/>
                </a:solidFill>
                <a:latin typeface="Calibri"/>
                <a:ea typeface="Calibri"/>
                <a:cs typeface="Calibri"/>
                <a:sym typeface="Calibri"/>
              </a:rPr>
              <a:t>period was 1.5 billion.</a:t>
            </a:r>
            <a:endParaRPr sz="2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2200">
                <a:solidFill>
                  <a:schemeClr val="dk1"/>
                </a:solidFill>
                <a:latin typeface="Calibri"/>
                <a:ea typeface="Calibri"/>
                <a:cs typeface="Calibri"/>
                <a:sym typeface="Calibri"/>
              </a:rPr>
              <a:t>Keeping these so-called "bad actors" at bay is the overall responsibility of Ann Johnson. She is the company's Corporate Vice-President, in charge of the Cybersecurity Solutions Group.</a:t>
            </a:r>
            <a:endParaRPr sz="22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309" name="Google Shape;309;g82642983e2_0_23"/>
          <p:cNvPicPr preferRelativeResize="0"/>
          <p:nvPr/>
        </p:nvPicPr>
        <p:blipFill rotWithShape="1">
          <a:blip r:embed="rId3">
            <a:alphaModFix/>
          </a:blip>
          <a:srcRect b="0" l="19966" r="10171" t="0"/>
          <a:stretch/>
        </p:blipFill>
        <p:spPr>
          <a:xfrm>
            <a:off x="5630350" y="1741550"/>
            <a:ext cx="3155625" cy="2812425"/>
          </a:xfrm>
          <a:prstGeom prst="rect">
            <a:avLst/>
          </a:prstGeom>
          <a:noFill/>
          <a:ln>
            <a:noFill/>
          </a:ln>
        </p:spPr>
      </p:pic>
      <p:sp>
        <p:nvSpPr>
          <p:cNvPr id="310" name="Google Shape;310;g82642983e2_0_23"/>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311" name="Google Shape;311;g82642983e2_0_23"/>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90000">
            <a:alpha val="75420"/>
          </a:srgbClr>
        </a:solidFill>
      </p:bgPr>
    </p:bg>
    <p:spTree>
      <p:nvGrpSpPr>
        <p:cNvPr id="315" name="Shape 315"/>
        <p:cNvGrpSpPr/>
        <p:nvPr/>
      </p:nvGrpSpPr>
      <p:grpSpPr>
        <a:xfrm>
          <a:off x="0" y="0"/>
          <a:ext cx="0" cy="0"/>
          <a:chOff x="0" y="0"/>
          <a:chExt cx="0" cy="0"/>
        </a:xfrm>
      </p:grpSpPr>
      <p:pic>
        <p:nvPicPr>
          <p:cNvPr id="316" name="Google Shape;316;g82698dcf01_0_89"/>
          <p:cNvPicPr preferRelativeResize="0"/>
          <p:nvPr/>
        </p:nvPicPr>
        <p:blipFill>
          <a:blip r:embed="rId3">
            <a:alphaModFix/>
          </a:blip>
          <a:stretch>
            <a:fillRect/>
          </a:stretch>
        </p:blipFill>
        <p:spPr>
          <a:xfrm>
            <a:off x="1455075" y="0"/>
            <a:ext cx="6233876" cy="6858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g7138657fc3_0_0"/>
          <p:cNvSpPr txBox="1"/>
          <p:nvPr>
            <p:ph type="title"/>
          </p:nvPr>
        </p:nvSpPr>
        <p:spPr>
          <a:xfrm>
            <a:off x="368700" y="173096"/>
            <a:ext cx="8318100" cy="7206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solidFill>
                  <a:srgbClr val="666666"/>
                </a:solidFill>
                <a:latin typeface="Times New Roman"/>
                <a:ea typeface="Times New Roman"/>
                <a:cs typeface="Times New Roman"/>
                <a:sym typeface="Times New Roman"/>
              </a:rPr>
              <a:t>RECENT SECURITY BREACHES</a:t>
            </a:r>
            <a:endParaRPr>
              <a:solidFill>
                <a:srgbClr val="666666"/>
              </a:solidFill>
              <a:latin typeface="Times New Roman"/>
              <a:ea typeface="Times New Roman"/>
              <a:cs typeface="Times New Roman"/>
              <a:sym typeface="Times New Roman"/>
            </a:endParaRPr>
          </a:p>
        </p:txBody>
      </p:sp>
      <p:sp>
        <p:nvSpPr>
          <p:cNvPr id="104" name="Google Shape;104;g7138657fc3_0_0"/>
          <p:cNvSpPr txBox="1"/>
          <p:nvPr>
            <p:ph idx="1" type="body"/>
          </p:nvPr>
        </p:nvSpPr>
        <p:spPr>
          <a:xfrm>
            <a:off x="228450" y="749225"/>
            <a:ext cx="8598600" cy="5875500"/>
          </a:xfrm>
          <a:prstGeom prst="rect">
            <a:avLst/>
          </a:prstGeom>
        </p:spPr>
        <p:txBody>
          <a:bodyPr anchorCtr="0" anchor="t" bIns="45700" lIns="91425" spcFirstLastPara="1" rIns="91425" wrap="square" tIns="45700">
            <a:noAutofit/>
          </a:bodyPr>
          <a:lstStyle/>
          <a:p>
            <a:pPr indent="-330200" lvl="0" marL="457200" rtl="0" algn="l">
              <a:lnSpc>
                <a:spcPct val="115000"/>
              </a:lnSpc>
              <a:spcBef>
                <a:spcPts val="1800"/>
              </a:spcBef>
              <a:spcAft>
                <a:spcPts val="0"/>
              </a:spcAft>
              <a:buClr>
                <a:srgbClr val="666666"/>
              </a:buClr>
              <a:buSzPts val="1600"/>
              <a:buFont typeface="Times New Roman"/>
              <a:buChar char="●"/>
            </a:pPr>
            <a:r>
              <a:rPr b="1" lang="en-US" sz="1600" u="sng">
                <a:solidFill>
                  <a:srgbClr val="666666"/>
                </a:solidFill>
                <a:latin typeface="Times New Roman"/>
                <a:ea typeface="Times New Roman"/>
                <a:cs typeface="Times New Roman"/>
                <a:sym typeface="Times New Roman"/>
              </a:rPr>
              <a:t>Hanna Andersson </a:t>
            </a:r>
            <a:r>
              <a:rPr b="1" lang="en-US" sz="1600">
                <a:solidFill>
                  <a:srgbClr val="666666"/>
                </a:solidFill>
                <a:latin typeface="Times New Roman"/>
                <a:ea typeface="Times New Roman"/>
                <a:cs typeface="Times New Roman"/>
                <a:sym typeface="Times New Roman"/>
              </a:rPr>
              <a:t> [ January 20, 2020]</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Children’s clothing retailer,</a:t>
            </a:r>
            <a:r>
              <a:rPr lang="en-US" sz="1600">
                <a:solidFill>
                  <a:srgbClr val="666666"/>
                </a:solidFill>
                <a:uFill>
                  <a:noFill/>
                </a:uFill>
                <a:latin typeface="Times New Roman"/>
                <a:ea typeface="Times New Roman"/>
                <a:cs typeface="Times New Roman"/>
                <a:sym typeface="Times New Roman"/>
                <a:hlinkClick r:id="rId3"/>
              </a:rPr>
              <a:t> Hanna Andersson, had sensitive payment information exposed</a:t>
            </a:r>
            <a:r>
              <a:rPr lang="en-US" sz="1600">
                <a:solidFill>
                  <a:srgbClr val="666666"/>
                </a:solidFill>
                <a:latin typeface="Times New Roman"/>
                <a:ea typeface="Times New Roman"/>
                <a:cs typeface="Times New Roman"/>
                <a:sym typeface="Times New Roman"/>
              </a:rPr>
              <a:t>. </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This breach is the latest in a string of Magecart attacks, where hackers install malicious malware in Point of Sale (POS) systems to skim credit card information. </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Customers who made online purchases from September 16, 2019, to  November 11, 2019, had their names, shipping addresses, billing addresses, payment card numbers, CVV codes, and expiration dates skimmed and put for sale on the</a:t>
            </a:r>
            <a:r>
              <a:rPr lang="en-US" sz="1600">
                <a:solidFill>
                  <a:srgbClr val="666666"/>
                </a:solidFill>
                <a:uFill>
                  <a:noFill/>
                </a:uFill>
                <a:latin typeface="Times New Roman"/>
                <a:ea typeface="Times New Roman"/>
                <a:cs typeface="Times New Roman"/>
                <a:sym typeface="Times New Roman"/>
                <a:hlinkClick r:id="rId4"/>
              </a:rPr>
              <a:t> Dark Web</a:t>
            </a:r>
            <a:r>
              <a:rPr lang="en-US" sz="1600">
                <a:solidFill>
                  <a:srgbClr val="666666"/>
                </a:solidFill>
                <a:latin typeface="Times New Roman"/>
                <a:ea typeface="Times New Roman"/>
                <a:cs typeface="Times New Roman"/>
                <a:sym typeface="Times New Roman"/>
              </a:rPr>
              <a:t>.</a:t>
            </a:r>
            <a:endParaRPr sz="1600">
              <a:solidFill>
                <a:srgbClr val="666666"/>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sz="1600" u="sng">
              <a:solidFill>
                <a:srgbClr val="666666"/>
              </a:solidFill>
              <a:latin typeface="Times New Roman"/>
              <a:ea typeface="Times New Roman"/>
              <a:cs typeface="Times New Roman"/>
              <a:sym typeface="Times New Roman"/>
            </a:endParaRPr>
          </a:p>
          <a:p>
            <a:pPr indent="-330200" lvl="0" marL="457200" rtl="0" algn="l">
              <a:lnSpc>
                <a:spcPct val="115000"/>
              </a:lnSpc>
              <a:spcBef>
                <a:spcPts val="1200"/>
              </a:spcBef>
              <a:spcAft>
                <a:spcPts val="0"/>
              </a:spcAft>
              <a:buClr>
                <a:srgbClr val="666666"/>
              </a:buClr>
              <a:buSzPts val="1600"/>
              <a:buFont typeface="Times New Roman"/>
              <a:buChar char="•"/>
            </a:pPr>
            <a:r>
              <a:rPr b="1" lang="en-US" sz="1600" u="sng">
                <a:solidFill>
                  <a:srgbClr val="666666"/>
                </a:solidFill>
                <a:latin typeface="Times New Roman"/>
                <a:ea typeface="Times New Roman"/>
                <a:cs typeface="Times New Roman"/>
                <a:sym typeface="Times New Roman"/>
              </a:rPr>
              <a:t>Microsoft </a:t>
            </a:r>
            <a:r>
              <a:rPr b="1" lang="en-US" sz="1600">
                <a:solidFill>
                  <a:srgbClr val="666666"/>
                </a:solidFill>
                <a:latin typeface="Times New Roman"/>
                <a:ea typeface="Times New Roman"/>
                <a:cs typeface="Times New Roman"/>
                <a:sym typeface="Times New Roman"/>
              </a:rPr>
              <a:t> [</a:t>
            </a:r>
            <a:r>
              <a:rPr b="1" lang="en-US" sz="1600">
                <a:solidFill>
                  <a:srgbClr val="666666"/>
                </a:solidFill>
                <a:latin typeface="Times New Roman"/>
                <a:ea typeface="Times New Roman"/>
                <a:cs typeface="Times New Roman"/>
                <a:sym typeface="Times New Roman"/>
              </a:rPr>
              <a:t>January 22, 2020]</a:t>
            </a:r>
            <a:endParaRPr b="1"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A customer support database holding over 280 million Microsoft customer records was left unprotected on the web.</a:t>
            </a:r>
            <a:r>
              <a:rPr lang="en-US" sz="1600">
                <a:solidFill>
                  <a:srgbClr val="666666"/>
                </a:solidFill>
                <a:uFill>
                  <a:noFill/>
                </a:uFill>
                <a:latin typeface="Times New Roman"/>
                <a:ea typeface="Times New Roman"/>
                <a:cs typeface="Times New Roman"/>
                <a:sym typeface="Times New Roman"/>
                <a:hlinkClick r:id="rId5"/>
              </a:rPr>
              <a:t> </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uFill>
                  <a:noFill/>
                </a:uFill>
                <a:latin typeface="Times New Roman"/>
                <a:ea typeface="Times New Roman"/>
                <a:cs typeface="Times New Roman"/>
                <a:sym typeface="Times New Roman"/>
                <a:hlinkClick r:id="rId6"/>
              </a:rPr>
              <a:t>Microsoft’s exposed database</a:t>
            </a:r>
            <a:r>
              <a:rPr lang="en-US" sz="1600">
                <a:solidFill>
                  <a:srgbClr val="666666"/>
                </a:solidFill>
                <a:latin typeface="Times New Roman"/>
                <a:ea typeface="Times New Roman"/>
                <a:cs typeface="Times New Roman"/>
                <a:sym typeface="Times New Roman"/>
              </a:rPr>
              <a:t> disclosed email addresses, IP addresses, and support case details. </a:t>
            </a:r>
            <a:endParaRPr sz="1600">
              <a:solidFill>
                <a:srgbClr val="666666"/>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1200"/>
              </a:spcBef>
              <a:spcAft>
                <a:spcPts val="0"/>
              </a:spcAft>
              <a:buClr>
                <a:srgbClr val="666666"/>
              </a:buClr>
              <a:buSzPts val="1600"/>
              <a:buFont typeface="Times New Roman"/>
              <a:buChar char="•"/>
            </a:pPr>
            <a:r>
              <a:rPr b="1" lang="en-US" sz="1600" u="sng">
                <a:solidFill>
                  <a:srgbClr val="666666"/>
                </a:solidFill>
                <a:latin typeface="Times New Roman"/>
                <a:ea typeface="Times New Roman"/>
                <a:cs typeface="Times New Roman"/>
                <a:sym typeface="Times New Roman"/>
              </a:rPr>
              <a:t>Slickwraps </a:t>
            </a:r>
            <a:r>
              <a:rPr b="1" lang="en-US" sz="1600">
                <a:solidFill>
                  <a:srgbClr val="666666"/>
                </a:solidFill>
                <a:latin typeface="Times New Roman"/>
                <a:ea typeface="Times New Roman"/>
                <a:cs typeface="Times New Roman"/>
                <a:sym typeface="Times New Roman"/>
              </a:rPr>
              <a:t>[February 21, 2020]</a:t>
            </a:r>
            <a:endParaRPr b="1"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 Slickwraps, a company that makes vinyl skins for phones, tablets and laptops, suffered a significant data breach affecting the personal information of over 330,000 customers. </a:t>
            </a:r>
            <a:endParaRPr sz="1600">
              <a:solidFill>
                <a:srgbClr val="666666"/>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666666"/>
              </a:buClr>
              <a:buSzPts val="1600"/>
              <a:buFont typeface="Times New Roman"/>
              <a:buChar char="•"/>
            </a:pPr>
            <a:r>
              <a:rPr lang="en-US" sz="1600">
                <a:solidFill>
                  <a:srgbClr val="666666"/>
                </a:solidFill>
                <a:latin typeface="Times New Roman"/>
                <a:ea typeface="Times New Roman"/>
                <a:cs typeface="Times New Roman"/>
                <a:sym typeface="Times New Roman"/>
              </a:rPr>
              <a:t>Worryingly, the hackers sent out an email blast to all affected users, mentioning their name, home address and an indictment of Slickwraps security measures.</a:t>
            </a:r>
            <a:endParaRPr sz="1600">
              <a:solidFill>
                <a:srgbClr val="666666"/>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1600">
                <a:solidFill>
                  <a:srgbClr val="666666"/>
                </a:solidFill>
                <a:latin typeface="Times New Roman"/>
                <a:ea typeface="Times New Roman"/>
                <a:cs typeface="Times New Roman"/>
                <a:sym typeface="Times New Roman"/>
              </a:rPr>
              <a:t> </a:t>
            </a:r>
            <a:endParaRPr sz="1600">
              <a:solidFill>
                <a:srgbClr val="666666"/>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1600">
                <a:solidFill>
                  <a:srgbClr val="666666"/>
                </a:solidFill>
                <a:latin typeface="Times New Roman"/>
                <a:ea typeface="Times New Roman"/>
                <a:cs typeface="Times New Roman"/>
                <a:sym typeface="Times New Roman"/>
              </a:rPr>
              <a:t> </a:t>
            </a:r>
            <a:endParaRPr sz="1600">
              <a:solidFill>
                <a:srgbClr val="666666"/>
              </a:solidFill>
              <a:latin typeface="Times New Roman"/>
              <a:ea typeface="Times New Roman"/>
              <a:cs typeface="Times New Roman"/>
              <a:sym typeface="Times New Roman"/>
            </a:endParaRPr>
          </a:p>
          <a:p>
            <a:pPr indent="0" lvl="0" marL="0" rtl="0" algn="l">
              <a:spcBef>
                <a:spcPts val="1200"/>
              </a:spcBef>
              <a:spcAft>
                <a:spcPts val="0"/>
              </a:spcAft>
              <a:buNone/>
            </a:pPr>
            <a:r>
              <a:t/>
            </a:r>
            <a:endParaRPr sz="1600">
              <a:solidFill>
                <a:srgbClr val="666666"/>
              </a:solidFill>
              <a:latin typeface="Times New Roman"/>
              <a:ea typeface="Times New Roman"/>
              <a:cs typeface="Times New Roman"/>
              <a:sym typeface="Times New Roman"/>
            </a:endParaRPr>
          </a:p>
        </p:txBody>
      </p:sp>
      <p:sp>
        <p:nvSpPr>
          <p:cNvPr id="105" name="Google Shape;105;g7138657fc3_0_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06" name="Google Shape;106;g7138657fc3_0_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2"/>
          <p:cNvSpPr/>
          <p:nvPr/>
        </p:nvSpPr>
        <p:spPr>
          <a:xfrm rot="10800000">
            <a:off x="8001000" y="0"/>
            <a:ext cx="1143000" cy="1295400"/>
          </a:xfrm>
          <a:prstGeom prst="rtTriangle">
            <a:avLst/>
          </a:prstGeom>
          <a:solidFill>
            <a:srgbClr val="A5A5A5">
              <a:alpha val="6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322" name="Google Shape;322;p2"/>
          <p:cNvSpPr/>
          <p:nvPr/>
        </p:nvSpPr>
        <p:spPr>
          <a:xfrm rot="10800000">
            <a:off x="8229600" y="0"/>
            <a:ext cx="914400" cy="1066800"/>
          </a:xfrm>
          <a:prstGeom prst="rtTriangle">
            <a:avLst/>
          </a:prstGeom>
          <a:solidFill>
            <a:srgbClr val="7F7F7F">
              <a:alpha val="4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Users\Dell\Desktop\2.jpg" id="323" name="Google Shape;323;p2"/>
          <p:cNvPicPr preferRelativeResize="0"/>
          <p:nvPr/>
        </p:nvPicPr>
        <p:blipFill rotWithShape="1">
          <a:blip r:embed="rId3">
            <a:alphaModFix/>
          </a:blip>
          <a:srcRect b="0" l="0" r="0" t="0"/>
          <a:stretch/>
        </p:blipFill>
        <p:spPr>
          <a:xfrm>
            <a:off x="-569913" y="1"/>
            <a:ext cx="10283826" cy="6845300"/>
          </a:xfrm>
          <a:prstGeom prst="rect">
            <a:avLst/>
          </a:prstGeom>
          <a:noFill/>
          <a:ln>
            <a:noFill/>
          </a:ln>
        </p:spPr>
      </p:pic>
      <p:sp>
        <p:nvSpPr>
          <p:cNvPr id="324" name="Google Shape;324;p2"/>
          <p:cNvSpPr/>
          <p:nvPr/>
        </p:nvSpPr>
        <p:spPr>
          <a:xfrm>
            <a:off x="304800" y="762000"/>
            <a:ext cx="8610600" cy="5410200"/>
          </a:xfrm>
          <a:prstGeom prst="rect">
            <a:avLst/>
          </a:prstGeom>
          <a:solidFill>
            <a:srgbClr val="C00000">
              <a:alpha val="0"/>
            </a:srgbClr>
          </a:solidFill>
          <a:ln cap="flat" cmpd="sng" w="76200">
            <a:solidFill>
              <a:srgbClr val="F4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25" name="Google Shape;325;p2"/>
          <p:cNvSpPr/>
          <p:nvPr/>
        </p:nvSpPr>
        <p:spPr>
          <a:xfrm>
            <a:off x="304800" y="0"/>
            <a:ext cx="8610600" cy="6858000"/>
          </a:xfrm>
          <a:prstGeom prst="diamond">
            <a:avLst/>
          </a:prstGeom>
          <a:noFill/>
          <a:ln cap="flat" cmpd="sng" w="285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26" name="Google Shape;326;p2"/>
          <p:cNvSpPr txBox="1"/>
          <p:nvPr/>
        </p:nvSpPr>
        <p:spPr>
          <a:xfrm>
            <a:off x="1219200" y="2667000"/>
            <a:ext cx="6781800" cy="201593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8500" u="none" cap="none" strike="noStrike">
                <a:solidFill>
                  <a:schemeClr val="lt1"/>
                </a:solidFill>
                <a:latin typeface="Droid Sans Mono"/>
                <a:ea typeface="Droid Sans Mono"/>
                <a:cs typeface="Droid Sans Mono"/>
                <a:sym typeface="Droid Sans Mono"/>
              </a:rPr>
              <a:t>THANK</a:t>
            </a:r>
            <a:r>
              <a:rPr b="0" i="0" lang="en-US" sz="8500" u="none" cap="none" strike="noStrike">
                <a:solidFill>
                  <a:schemeClr val="lt1"/>
                </a:solidFill>
                <a:latin typeface="Droid Sans Mono"/>
                <a:ea typeface="Droid Sans Mono"/>
                <a:cs typeface="Droid Sans Mono"/>
                <a:sym typeface="Droid Sans Mono"/>
              </a:rPr>
              <a:t> YOU</a:t>
            </a:r>
            <a:endParaRPr/>
          </a:p>
          <a:p>
            <a:pPr indent="0" lvl="0" marL="0" marR="0" rtl="0" algn="ctr">
              <a:spcBef>
                <a:spcPts val="0"/>
              </a:spcBef>
              <a:spcAft>
                <a:spcPts val="0"/>
              </a:spcAft>
              <a:buNone/>
            </a:pPr>
            <a:r>
              <a:rPr b="0" i="0" lang="en-US" sz="4000" u="none" cap="none" strike="noStrike">
                <a:solidFill>
                  <a:schemeClr val="lt1"/>
                </a:solidFill>
                <a:latin typeface="Droid Sans Mono"/>
                <a:ea typeface="Droid Sans Mono"/>
                <a:cs typeface="Droid Sans Mono"/>
                <a:sym typeface="Droid Sans Mono"/>
              </a:rPr>
              <a:t>ANY QUESTIONS?</a:t>
            </a:r>
            <a:endParaRPr b="0" i="0" sz="4000" u="none" cap="none" strike="noStrike">
              <a:solidFill>
                <a:schemeClr val="lt1"/>
              </a:solidFill>
              <a:latin typeface="Droid Sans Mono"/>
              <a:ea typeface="Droid Sans Mono"/>
              <a:cs typeface="Droid Sans Mono"/>
              <a:sym typeface="Droid Sans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g70d62a9ae1_0_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12" name="Google Shape;112;g70d62a9ae1_0_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3" name="Google Shape;113;g70d62a9ae1_0_5"/>
          <p:cNvSpPr txBox="1"/>
          <p:nvPr>
            <p:ph type="title"/>
          </p:nvPr>
        </p:nvSpPr>
        <p:spPr>
          <a:xfrm>
            <a:off x="328000" y="137249"/>
            <a:ext cx="8264100" cy="492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sz="3600">
                <a:solidFill>
                  <a:srgbClr val="666666"/>
                </a:solidFill>
                <a:latin typeface="Times New Roman"/>
                <a:ea typeface="Times New Roman"/>
                <a:cs typeface="Times New Roman"/>
                <a:sym typeface="Times New Roman"/>
              </a:rPr>
              <a:t>IMPORTANCE OF CYBER SECURITY</a:t>
            </a:r>
            <a:endParaRPr sz="3600">
              <a:solidFill>
                <a:srgbClr val="666666"/>
              </a:solidFill>
              <a:latin typeface="Times New Roman"/>
              <a:ea typeface="Times New Roman"/>
              <a:cs typeface="Times New Roman"/>
              <a:sym typeface="Times New Roman"/>
            </a:endParaRPr>
          </a:p>
        </p:txBody>
      </p:sp>
      <p:sp>
        <p:nvSpPr>
          <p:cNvPr id="114" name="Google Shape;114;g70d62a9ae1_0_5"/>
          <p:cNvSpPr txBox="1"/>
          <p:nvPr>
            <p:ph idx="1" type="body"/>
          </p:nvPr>
        </p:nvSpPr>
        <p:spPr>
          <a:xfrm>
            <a:off x="219575" y="683550"/>
            <a:ext cx="8430300" cy="61743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en-US" sz="1400">
                <a:solidFill>
                  <a:srgbClr val="666666"/>
                </a:solidFill>
                <a:latin typeface="Nunito"/>
                <a:ea typeface="Nunito"/>
                <a:cs typeface="Nunito"/>
                <a:sym typeface="Nunito"/>
              </a:rPr>
              <a:t>1. The rising cost of breaches</a:t>
            </a:r>
            <a:endParaRPr b="1" sz="1400">
              <a:solidFill>
                <a:srgbClr val="666666"/>
              </a:solidFill>
              <a:latin typeface="Nunito"/>
              <a:ea typeface="Nunito"/>
              <a:cs typeface="Nunito"/>
              <a:sym typeface="Nunito"/>
            </a:endParaRPr>
          </a:p>
          <a:p>
            <a:pPr indent="-317500" lvl="0" marL="457200" rtl="0" algn="l">
              <a:lnSpc>
                <a:spcPct val="115000"/>
              </a:lnSpc>
              <a:spcBef>
                <a:spcPts val="1200"/>
              </a:spcBef>
              <a:spcAft>
                <a:spcPts val="0"/>
              </a:spcAft>
              <a:buClr>
                <a:srgbClr val="666666"/>
              </a:buClr>
              <a:buSzPts val="1400"/>
              <a:buChar char="•"/>
            </a:pPr>
            <a:r>
              <a:rPr lang="en-US" sz="1400">
                <a:solidFill>
                  <a:srgbClr val="666666"/>
                </a:solidFill>
                <a:latin typeface="Arial"/>
                <a:ea typeface="Arial"/>
                <a:cs typeface="Arial"/>
                <a:sym typeface="Arial"/>
              </a:rPr>
              <a:t>The fact is that cyberattacks can be extremely expensive for businesses to endure. Recent statistics have suggested that the average cost of a data breach at a larger firm is </a:t>
            </a:r>
            <a:r>
              <a:rPr lang="en-US" sz="1400">
                <a:solidFill>
                  <a:srgbClr val="666666"/>
                </a:solidFill>
                <a:latin typeface="Times New Roman"/>
                <a:ea typeface="Times New Roman"/>
                <a:cs typeface="Times New Roman"/>
                <a:sym typeface="Times New Roman"/>
              </a:rPr>
              <a:t>25,807.20 United States Dollar.</a:t>
            </a:r>
            <a:endParaRPr sz="1400">
              <a:solidFill>
                <a:srgbClr val="666666"/>
              </a:solidFill>
              <a:latin typeface="Arial"/>
              <a:ea typeface="Arial"/>
              <a:cs typeface="Arial"/>
              <a:sym typeface="Arial"/>
            </a:endParaRPr>
          </a:p>
          <a:p>
            <a:pPr indent="-317500" lvl="0" marL="457200" rtl="0" algn="l">
              <a:lnSpc>
                <a:spcPct val="115000"/>
              </a:lnSpc>
              <a:spcBef>
                <a:spcPts val="0"/>
              </a:spcBef>
              <a:spcAft>
                <a:spcPts val="0"/>
              </a:spcAft>
              <a:buClr>
                <a:srgbClr val="666666"/>
              </a:buClr>
              <a:buSzPts val="1400"/>
              <a:buChar char="•"/>
            </a:pPr>
            <a:r>
              <a:rPr lang="en-US" sz="1400">
                <a:solidFill>
                  <a:srgbClr val="666666"/>
                </a:solidFill>
                <a:latin typeface="Arial"/>
                <a:ea typeface="Arial"/>
                <a:cs typeface="Arial"/>
                <a:sym typeface="Arial"/>
              </a:rPr>
              <a:t>It is not just the financial damage suffered by the business or the cost of remediation; a data breach can also inflict untold reputational damage.</a:t>
            </a:r>
            <a:endParaRPr sz="1400">
              <a:solidFill>
                <a:srgbClr val="666666"/>
              </a:solidFill>
              <a:latin typeface="Arial"/>
              <a:ea typeface="Arial"/>
              <a:cs typeface="Arial"/>
              <a:sym typeface="Arial"/>
            </a:endParaRPr>
          </a:p>
          <a:p>
            <a:pPr indent="-317500" lvl="0" marL="457200" rtl="0" algn="l">
              <a:lnSpc>
                <a:spcPct val="115000"/>
              </a:lnSpc>
              <a:spcBef>
                <a:spcPts val="0"/>
              </a:spcBef>
              <a:spcAft>
                <a:spcPts val="0"/>
              </a:spcAft>
              <a:buClr>
                <a:srgbClr val="666666"/>
              </a:buClr>
              <a:buSzPts val="1400"/>
              <a:buFont typeface="Arial"/>
              <a:buChar char="•"/>
            </a:pPr>
            <a:r>
              <a:rPr lang="en-US" sz="1400">
                <a:solidFill>
                  <a:srgbClr val="666666"/>
                </a:solidFill>
                <a:latin typeface="Arial"/>
                <a:ea typeface="Arial"/>
                <a:cs typeface="Arial"/>
                <a:sym typeface="Arial"/>
              </a:rPr>
              <a:t>Suffering a cyberattack can cause customers to lose trust in a business and spend their money elsewhere. Additionally, having a reputation for poor security can also lead to a failure to win new contracts.</a:t>
            </a:r>
            <a:endParaRPr sz="1400">
              <a:solidFill>
                <a:srgbClr val="666666"/>
              </a:solidFill>
              <a:latin typeface="Nunito"/>
              <a:ea typeface="Nunito"/>
              <a:cs typeface="Nunito"/>
              <a:sym typeface="Nunito"/>
            </a:endParaRPr>
          </a:p>
          <a:p>
            <a:pPr indent="0" lvl="0" marL="0" rtl="0" algn="l">
              <a:lnSpc>
                <a:spcPct val="115000"/>
              </a:lnSpc>
              <a:spcBef>
                <a:spcPts val="1800"/>
              </a:spcBef>
              <a:spcAft>
                <a:spcPts val="0"/>
              </a:spcAft>
              <a:buNone/>
            </a:pPr>
            <a:r>
              <a:rPr b="1" lang="en-US" sz="1400">
                <a:solidFill>
                  <a:srgbClr val="666666"/>
                </a:solidFill>
                <a:latin typeface="Nunito"/>
                <a:ea typeface="Nunito"/>
                <a:cs typeface="Nunito"/>
                <a:sym typeface="Nunito"/>
              </a:rPr>
              <a:t>2. Increasingly sophisticated hackers</a:t>
            </a:r>
            <a:endParaRPr b="1" sz="1400">
              <a:solidFill>
                <a:srgbClr val="666666"/>
              </a:solidFill>
              <a:latin typeface="Nunito"/>
              <a:ea typeface="Nunito"/>
              <a:cs typeface="Nunito"/>
              <a:sym typeface="Nunito"/>
            </a:endParaRPr>
          </a:p>
          <a:p>
            <a:pPr indent="-317500" lvl="0" marL="457200" rtl="0" algn="l">
              <a:lnSpc>
                <a:spcPct val="115000"/>
              </a:lnSpc>
              <a:spcBef>
                <a:spcPts val="1200"/>
              </a:spcBef>
              <a:spcAft>
                <a:spcPts val="0"/>
              </a:spcAft>
              <a:buClr>
                <a:srgbClr val="666666"/>
              </a:buClr>
              <a:buSzPts val="1400"/>
              <a:buFont typeface="Arial"/>
              <a:buChar char="•"/>
            </a:pPr>
            <a:r>
              <a:rPr lang="en-US" sz="1400">
                <a:solidFill>
                  <a:srgbClr val="666666"/>
                </a:solidFill>
                <a:latin typeface="Arial"/>
                <a:ea typeface="Arial"/>
                <a:cs typeface="Arial"/>
                <a:sym typeface="Arial"/>
              </a:rPr>
              <a:t>Almost every business has a website and externally exposed systems that could provide criminals with entry points into internal networks. </a:t>
            </a:r>
            <a:endParaRPr sz="1400">
              <a:solidFill>
                <a:srgbClr val="666666"/>
              </a:solidFill>
              <a:latin typeface="Arial"/>
              <a:ea typeface="Arial"/>
              <a:cs typeface="Arial"/>
              <a:sym typeface="Arial"/>
            </a:endParaRPr>
          </a:p>
          <a:p>
            <a:pPr indent="-317500" lvl="0" marL="457200" rtl="0" algn="l">
              <a:lnSpc>
                <a:spcPct val="115000"/>
              </a:lnSpc>
              <a:spcBef>
                <a:spcPts val="0"/>
              </a:spcBef>
              <a:spcAft>
                <a:spcPts val="0"/>
              </a:spcAft>
              <a:buClr>
                <a:srgbClr val="666666"/>
              </a:buClr>
              <a:buSzPts val="1400"/>
              <a:buFont typeface="Arial"/>
              <a:buChar char="•"/>
            </a:pPr>
            <a:r>
              <a:rPr lang="en-US" sz="1400">
                <a:solidFill>
                  <a:srgbClr val="666666"/>
                </a:solidFill>
                <a:latin typeface="Arial"/>
                <a:ea typeface="Arial"/>
                <a:cs typeface="Arial"/>
                <a:sym typeface="Arial"/>
              </a:rPr>
              <a:t>Hackers have a lot to gain from successful data breaches, and there are countless examples of well-funded and coordinated cyber-attacks against some of the largest companies in the UK. </a:t>
            </a:r>
            <a:endParaRPr sz="1400">
              <a:solidFill>
                <a:srgbClr val="666666"/>
              </a:solidFill>
              <a:latin typeface="Arial"/>
              <a:ea typeface="Arial"/>
              <a:cs typeface="Arial"/>
              <a:sym typeface="Arial"/>
            </a:endParaRPr>
          </a:p>
          <a:p>
            <a:pPr indent="-317500" lvl="0" marL="457200" rtl="0" algn="l">
              <a:lnSpc>
                <a:spcPct val="115000"/>
              </a:lnSpc>
              <a:spcBef>
                <a:spcPts val="0"/>
              </a:spcBef>
              <a:spcAft>
                <a:spcPts val="0"/>
              </a:spcAft>
              <a:buClr>
                <a:srgbClr val="666666"/>
              </a:buClr>
              <a:buSzPts val="1400"/>
              <a:buFont typeface="Arial"/>
              <a:buChar char="•"/>
            </a:pPr>
            <a:r>
              <a:rPr lang="en-US" sz="1400">
                <a:solidFill>
                  <a:srgbClr val="666666"/>
                </a:solidFill>
                <a:latin typeface="Arial"/>
                <a:ea typeface="Arial"/>
                <a:cs typeface="Arial"/>
                <a:sym typeface="Arial"/>
              </a:rPr>
              <a:t>Ironically, even</a:t>
            </a:r>
            <a:r>
              <a:rPr lang="en-US" sz="1400">
                <a:solidFill>
                  <a:srgbClr val="666666"/>
                </a:solidFill>
                <a:uFill>
                  <a:noFill/>
                </a:uFill>
                <a:latin typeface="Arial"/>
                <a:ea typeface="Arial"/>
                <a:cs typeface="Arial"/>
                <a:sym typeface="Arial"/>
                <a:hlinkClick r:id="rId3"/>
              </a:rPr>
              <a:t> Deloitte</a:t>
            </a:r>
            <a:r>
              <a:rPr lang="en-US" sz="1400">
                <a:solidFill>
                  <a:srgbClr val="666666"/>
                </a:solidFill>
                <a:latin typeface="Arial"/>
                <a:ea typeface="Arial"/>
                <a:cs typeface="Arial"/>
                <a:sym typeface="Arial"/>
              </a:rPr>
              <a:t>, the globe’s</a:t>
            </a:r>
            <a:r>
              <a:rPr lang="en-US" sz="1400">
                <a:solidFill>
                  <a:srgbClr val="666666"/>
                </a:solidFill>
                <a:uFill>
                  <a:noFill/>
                </a:uFill>
                <a:latin typeface="Arial"/>
                <a:ea typeface="Arial"/>
                <a:cs typeface="Arial"/>
                <a:sym typeface="Arial"/>
                <a:hlinkClick r:id="rId4"/>
              </a:rPr>
              <a:t> largest cybersecurity consultant</a:t>
            </a:r>
            <a:r>
              <a:rPr lang="en-US" sz="1400">
                <a:solidFill>
                  <a:srgbClr val="666666"/>
                </a:solidFill>
                <a:latin typeface="Arial"/>
                <a:ea typeface="Arial"/>
                <a:cs typeface="Arial"/>
                <a:sym typeface="Arial"/>
              </a:rPr>
              <a:t>, was itself</a:t>
            </a:r>
            <a:r>
              <a:rPr lang="en-US" sz="1400">
                <a:solidFill>
                  <a:srgbClr val="666666"/>
                </a:solidFill>
                <a:uFill>
                  <a:noFill/>
                </a:uFill>
                <a:latin typeface="Arial"/>
                <a:ea typeface="Arial"/>
                <a:cs typeface="Arial"/>
                <a:sym typeface="Arial"/>
                <a:hlinkClick r:id="rId5"/>
              </a:rPr>
              <a:t> rocked by an attack</a:t>
            </a:r>
            <a:r>
              <a:rPr lang="en-US" sz="1400">
                <a:solidFill>
                  <a:srgbClr val="666666"/>
                </a:solidFill>
                <a:latin typeface="Arial"/>
                <a:ea typeface="Arial"/>
                <a:cs typeface="Arial"/>
                <a:sym typeface="Arial"/>
              </a:rPr>
              <a:t> in October last year</a:t>
            </a:r>
            <a:endParaRPr sz="1400">
              <a:solidFill>
                <a:srgbClr val="666666"/>
              </a:solidFill>
              <a:latin typeface="Arial"/>
              <a:ea typeface="Arial"/>
              <a:cs typeface="Arial"/>
              <a:sym typeface="Arial"/>
            </a:endParaRPr>
          </a:p>
          <a:p>
            <a:pPr indent="0" lvl="0" marL="0" rtl="0" algn="l">
              <a:lnSpc>
                <a:spcPct val="115000"/>
              </a:lnSpc>
              <a:spcBef>
                <a:spcPts val="1200"/>
              </a:spcBef>
              <a:spcAft>
                <a:spcPts val="0"/>
              </a:spcAft>
              <a:buNone/>
            </a:pPr>
            <a:r>
              <a:rPr lang="en-US" sz="1400">
                <a:solidFill>
                  <a:srgbClr val="666666"/>
                </a:solidFill>
                <a:latin typeface="Arial"/>
                <a:ea typeface="Arial"/>
                <a:cs typeface="Arial"/>
                <a:sym typeface="Arial"/>
              </a:rPr>
              <a:t>  </a:t>
            </a:r>
            <a:r>
              <a:rPr b="1" lang="en-US" sz="1400">
                <a:solidFill>
                  <a:srgbClr val="666666"/>
                </a:solidFill>
                <a:latin typeface="Arial"/>
                <a:ea typeface="Arial"/>
                <a:cs typeface="Arial"/>
                <a:sym typeface="Arial"/>
              </a:rPr>
              <a:t>3. Widely available hacking tools</a:t>
            </a:r>
            <a:endParaRPr b="1" sz="1400">
              <a:solidFill>
                <a:srgbClr val="666666"/>
              </a:solidFill>
              <a:latin typeface="Arial"/>
              <a:ea typeface="Arial"/>
              <a:cs typeface="Arial"/>
              <a:sym typeface="Arial"/>
            </a:endParaRPr>
          </a:p>
          <a:p>
            <a:pPr indent="-317500" lvl="0" marL="457200" rtl="0" algn="l">
              <a:lnSpc>
                <a:spcPct val="115000"/>
              </a:lnSpc>
              <a:spcBef>
                <a:spcPts val="1200"/>
              </a:spcBef>
              <a:spcAft>
                <a:spcPts val="0"/>
              </a:spcAft>
              <a:buClr>
                <a:srgbClr val="666666"/>
              </a:buClr>
              <a:buSzPts val="1400"/>
              <a:buFont typeface="Arial"/>
              <a:buChar char="•"/>
            </a:pPr>
            <a:r>
              <a:rPr lang="en-US" sz="1400">
                <a:solidFill>
                  <a:srgbClr val="666666"/>
                </a:solidFill>
                <a:latin typeface="Arial"/>
                <a:ea typeface="Arial"/>
                <a:cs typeface="Arial"/>
                <a:sym typeface="Arial"/>
              </a:rPr>
              <a:t>wide availability of hacking tools and programmes on the internet also means there is also a growing threat from less skilled individuals.</a:t>
            </a:r>
            <a:endParaRPr sz="1400">
              <a:solidFill>
                <a:srgbClr val="666666"/>
              </a:solidFill>
              <a:latin typeface="Arial"/>
              <a:ea typeface="Arial"/>
              <a:cs typeface="Arial"/>
              <a:sym typeface="Arial"/>
            </a:endParaRPr>
          </a:p>
          <a:p>
            <a:pPr indent="0" lvl="0" marL="0" rtl="0" algn="l">
              <a:lnSpc>
                <a:spcPct val="115000"/>
              </a:lnSpc>
              <a:spcBef>
                <a:spcPts val="1800"/>
              </a:spcBef>
              <a:spcAft>
                <a:spcPts val="0"/>
              </a:spcAft>
              <a:buNone/>
            </a:pPr>
            <a:r>
              <a:rPr b="1" lang="en-US" sz="1700">
                <a:solidFill>
                  <a:srgbClr val="666666"/>
                </a:solidFill>
                <a:latin typeface="Arial"/>
                <a:ea typeface="Arial"/>
                <a:cs typeface="Arial"/>
                <a:sym typeface="Arial"/>
              </a:rPr>
              <a:t> </a:t>
            </a:r>
            <a:endParaRPr b="1" sz="1700">
              <a:solidFill>
                <a:srgbClr val="666666"/>
              </a:solidFill>
              <a:latin typeface="Arial"/>
              <a:ea typeface="Arial"/>
              <a:cs typeface="Arial"/>
              <a:sym typeface="Arial"/>
            </a:endParaRPr>
          </a:p>
          <a:p>
            <a:pPr indent="0" lvl="0" marL="0" rtl="0" algn="l">
              <a:lnSpc>
                <a:spcPct val="115000"/>
              </a:lnSpc>
              <a:spcBef>
                <a:spcPts val="1800"/>
              </a:spcBef>
              <a:spcAft>
                <a:spcPts val="0"/>
              </a:spcAft>
              <a:buNone/>
            </a:pPr>
            <a:r>
              <a:rPr b="1" lang="en-US" sz="1700">
                <a:solidFill>
                  <a:srgbClr val="666666"/>
                </a:solidFill>
                <a:latin typeface="Arial"/>
                <a:ea typeface="Arial"/>
                <a:cs typeface="Arial"/>
                <a:sym typeface="Arial"/>
              </a:rPr>
              <a:t> </a:t>
            </a:r>
            <a:endParaRPr b="1" sz="1700">
              <a:solidFill>
                <a:srgbClr val="666666"/>
              </a:solidFill>
              <a:latin typeface="Arial"/>
              <a:ea typeface="Arial"/>
              <a:cs typeface="Arial"/>
              <a:sym typeface="Arial"/>
            </a:endParaRPr>
          </a:p>
          <a:p>
            <a:pPr indent="0" lvl="0" marL="0" rtl="0" algn="l">
              <a:lnSpc>
                <a:spcPct val="115000"/>
              </a:lnSpc>
              <a:spcBef>
                <a:spcPts val="1800"/>
              </a:spcBef>
              <a:spcAft>
                <a:spcPts val="0"/>
              </a:spcAft>
              <a:buNone/>
            </a:pPr>
            <a:r>
              <a:rPr b="1" lang="en-US" sz="1700">
                <a:solidFill>
                  <a:srgbClr val="666666"/>
                </a:solidFill>
                <a:latin typeface="Arial"/>
                <a:ea typeface="Arial"/>
                <a:cs typeface="Arial"/>
                <a:sym typeface="Arial"/>
              </a:rPr>
              <a:t> </a:t>
            </a:r>
            <a:endParaRPr b="1" sz="1700">
              <a:solidFill>
                <a:srgbClr val="666666"/>
              </a:solidFill>
              <a:latin typeface="Arial"/>
              <a:ea typeface="Arial"/>
              <a:cs typeface="Arial"/>
              <a:sym typeface="Arial"/>
            </a:endParaRPr>
          </a:p>
          <a:p>
            <a:pPr indent="0" lvl="0" marL="0" rtl="0" algn="l">
              <a:lnSpc>
                <a:spcPct val="115000"/>
              </a:lnSpc>
              <a:spcBef>
                <a:spcPts val="1800"/>
              </a:spcBef>
              <a:spcAft>
                <a:spcPts val="0"/>
              </a:spcAft>
              <a:buNone/>
            </a:pPr>
            <a:r>
              <a:rPr b="1" lang="en-US" sz="1700">
                <a:solidFill>
                  <a:srgbClr val="666666"/>
                </a:solidFill>
                <a:latin typeface="Arial"/>
                <a:ea typeface="Arial"/>
                <a:cs typeface="Arial"/>
                <a:sym typeface="Arial"/>
              </a:rPr>
              <a:t> </a:t>
            </a:r>
            <a:endParaRPr b="1" sz="1700">
              <a:solidFill>
                <a:srgbClr val="666666"/>
              </a:solidFill>
              <a:latin typeface="Arial"/>
              <a:ea typeface="Arial"/>
              <a:cs typeface="Arial"/>
              <a:sym typeface="Arial"/>
            </a:endParaRPr>
          </a:p>
          <a:p>
            <a:pPr indent="0" lvl="0" marL="0" rtl="0" algn="l">
              <a:spcBef>
                <a:spcPts val="400"/>
              </a:spcBef>
              <a:spcAft>
                <a:spcPts val="0"/>
              </a:spcAft>
              <a:buNone/>
            </a:pPr>
            <a:r>
              <a:t/>
            </a:r>
            <a:endParaRPr>
              <a:solidFill>
                <a:srgbClr val="6666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g70d62a9ae1_0_1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20" name="Google Shape;120;g70d62a9ae1_0_1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1" name="Google Shape;121;g70d62a9ae1_0_10"/>
          <p:cNvSpPr txBox="1"/>
          <p:nvPr>
            <p:ph idx="1" type="body"/>
          </p:nvPr>
        </p:nvSpPr>
        <p:spPr>
          <a:xfrm>
            <a:off x="270600" y="339900"/>
            <a:ext cx="8602800" cy="6178200"/>
          </a:xfrm>
          <a:prstGeom prst="rect">
            <a:avLst/>
          </a:prstGeom>
        </p:spPr>
        <p:txBody>
          <a:bodyPr anchorCtr="0" anchor="ctr" bIns="45700" lIns="91425" spcFirstLastPara="1" rIns="91425" wrap="square" tIns="45700">
            <a:noAutofit/>
          </a:bodyPr>
          <a:lstStyle/>
          <a:p>
            <a:pPr indent="0" lvl="0" marL="0" rtl="0" algn="l">
              <a:lnSpc>
                <a:spcPct val="115000"/>
              </a:lnSpc>
              <a:spcBef>
                <a:spcPts val="1800"/>
              </a:spcBef>
              <a:spcAft>
                <a:spcPts val="0"/>
              </a:spcAft>
              <a:buClr>
                <a:schemeClr val="dk1"/>
              </a:buClr>
              <a:buSzPts val="1100"/>
              <a:buFont typeface="Arial"/>
              <a:buNone/>
            </a:pPr>
            <a:r>
              <a:rPr b="1" lang="en-US" sz="1800">
                <a:solidFill>
                  <a:srgbClr val="666666"/>
                </a:solidFill>
                <a:latin typeface="Times New Roman"/>
                <a:ea typeface="Times New Roman"/>
                <a:cs typeface="Times New Roman"/>
                <a:sym typeface="Times New Roman"/>
              </a:rPr>
              <a:t>4. A proliferation of IoT devices</a:t>
            </a:r>
            <a:endParaRPr b="1" sz="1800">
              <a:solidFill>
                <a:srgbClr val="666666"/>
              </a:solidFill>
              <a:latin typeface="Times New Roman"/>
              <a:ea typeface="Times New Roman"/>
              <a:cs typeface="Times New Roman"/>
              <a:sym typeface="Times New Roman"/>
            </a:endParaRPr>
          </a:p>
          <a:p>
            <a:pPr indent="-342900" lvl="0" marL="457200" rtl="0" algn="l">
              <a:lnSpc>
                <a:spcPct val="115000"/>
              </a:lnSpc>
              <a:spcBef>
                <a:spcPts val="120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IOT devices can simplify and speed up tasks, as well as offer greater levels of control and accessibility. There proliferation, however, presents a problem.</a:t>
            </a:r>
            <a:endParaRPr sz="1800">
              <a:solidFill>
                <a:srgbClr val="666666"/>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If not managed properly, each IoT device that is connected to the internet could provide cyber criminals with a way into a business. </a:t>
            </a:r>
            <a:endParaRPr sz="1800">
              <a:solidFill>
                <a:srgbClr val="666666"/>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IT services giant Cisco estimates there will be 27.1 billion connected devices globally by 2021 – so this problem will only worsen with time. </a:t>
            </a:r>
            <a:endParaRPr sz="1800">
              <a:solidFill>
                <a:srgbClr val="666666"/>
              </a:solidFill>
              <a:latin typeface="Times New Roman"/>
              <a:ea typeface="Times New Roman"/>
              <a:cs typeface="Times New Roman"/>
              <a:sym typeface="Times New Roman"/>
            </a:endParaRPr>
          </a:p>
          <a:p>
            <a:pPr indent="0" lvl="0" marL="0" rtl="0" algn="l">
              <a:lnSpc>
                <a:spcPct val="115000"/>
              </a:lnSpc>
              <a:spcBef>
                <a:spcPts val="1800"/>
              </a:spcBef>
              <a:spcAft>
                <a:spcPts val="0"/>
              </a:spcAft>
              <a:buClr>
                <a:schemeClr val="dk1"/>
              </a:buClr>
              <a:buSzPts val="1100"/>
              <a:buFont typeface="Arial"/>
              <a:buNone/>
            </a:pPr>
            <a:r>
              <a:rPr b="1" lang="en-US" sz="1800">
                <a:solidFill>
                  <a:srgbClr val="666666"/>
                </a:solidFill>
                <a:latin typeface="Times New Roman"/>
                <a:ea typeface="Times New Roman"/>
                <a:cs typeface="Times New Roman"/>
                <a:sym typeface="Times New Roman"/>
              </a:rPr>
              <a:t>5. Tighter regulations</a:t>
            </a:r>
            <a:endParaRPr b="1" sz="1800">
              <a:solidFill>
                <a:srgbClr val="666666"/>
              </a:solidFill>
              <a:latin typeface="Times New Roman"/>
              <a:ea typeface="Times New Roman"/>
              <a:cs typeface="Times New Roman"/>
              <a:sym typeface="Times New Roman"/>
            </a:endParaRPr>
          </a:p>
          <a:p>
            <a:pPr indent="-342900" lvl="0" marL="457200" rtl="0" algn="l">
              <a:lnSpc>
                <a:spcPct val="115000"/>
              </a:lnSpc>
              <a:spcBef>
                <a:spcPts val="120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The introduction of</a:t>
            </a:r>
            <a:r>
              <a:rPr lang="en-US" sz="1800">
                <a:solidFill>
                  <a:srgbClr val="666666"/>
                </a:solidFill>
                <a:uFill>
                  <a:noFill/>
                </a:uFill>
                <a:latin typeface="Times New Roman"/>
                <a:ea typeface="Times New Roman"/>
                <a:cs typeface="Times New Roman"/>
                <a:sym typeface="Times New Roman"/>
                <a:hlinkClick r:id="rId3"/>
              </a:rPr>
              <a:t> regulations such as the GDPR</a:t>
            </a:r>
            <a:r>
              <a:rPr lang="en-US" sz="1800">
                <a:solidFill>
                  <a:srgbClr val="666666"/>
                </a:solidFill>
                <a:latin typeface="Times New Roman"/>
                <a:ea typeface="Times New Roman"/>
                <a:cs typeface="Times New Roman"/>
                <a:sym typeface="Times New Roman"/>
              </a:rPr>
              <a:t> means that organisations need to take security more seriously than ever, or face heavy fines.</a:t>
            </a:r>
            <a:endParaRPr sz="1800">
              <a:solidFill>
                <a:srgbClr val="666666"/>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The General Data Protection Regulation (</a:t>
            </a:r>
            <a:r>
              <a:rPr lang="en-US" sz="1800">
                <a:solidFill>
                  <a:srgbClr val="666666"/>
                </a:solidFill>
                <a:uFill>
                  <a:noFill/>
                </a:uFill>
                <a:latin typeface="Times New Roman"/>
                <a:ea typeface="Times New Roman"/>
                <a:cs typeface="Times New Roman"/>
                <a:sym typeface="Times New Roman"/>
                <a:hlinkClick r:id="rId4"/>
              </a:rPr>
              <a:t>GDPR</a:t>
            </a:r>
            <a:r>
              <a:rPr lang="en-US" sz="1800">
                <a:solidFill>
                  <a:srgbClr val="666666"/>
                </a:solidFill>
                <a:latin typeface="Times New Roman"/>
                <a:ea typeface="Times New Roman"/>
                <a:cs typeface="Times New Roman"/>
                <a:sym typeface="Times New Roman"/>
              </a:rPr>
              <a:t>) is a legal framework that sets guidelines for the collection and processing of personal information from individuals.</a:t>
            </a:r>
            <a:endParaRPr sz="1800">
              <a:solidFill>
                <a:srgbClr val="666666"/>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The GDPR has been introduced by the EU to force organisations into to taking better care of the personal data they hold. </a:t>
            </a:r>
            <a:endParaRPr sz="1800">
              <a:solidFill>
                <a:srgbClr val="666666"/>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666666"/>
              </a:buClr>
              <a:buSzPts val="1800"/>
              <a:buFont typeface="Times New Roman"/>
              <a:buChar char="•"/>
            </a:pPr>
            <a:r>
              <a:rPr lang="en-US" sz="1800">
                <a:solidFill>
                  <a:srgbClr val="666666"/>
                </a:solidFill>
                <a:latin typeface="Times New Roman"/>
                <a:ea typeface="Times New Roman"/>
                <a:cs typeface="Times New Roman"/>
                <a:sym typeface="Times New Roman"/>
              </a:rPr>
              <a:t>Among the requirements of the GDPR is the need for organisations to implement appropriate technical and organisational measures to protect personal data, regularly review controls, plus detect, investigate and report breaches.</a:t>
            </a:r>
            <a:endParaRPr sz="1800">
              <a:solidFill>
                <a:srgbClr val="666666"/>
              </a:solidFill>
              <a:latin typeface="Times New Roman"/>
              <a:ea typeface="Times New Roman"/>
              <a:cs typeface="Times New Roman"/>
              <a:sym typeface="Times New Roman"/>
            </a:endParaRPr>
          </a:p>
          <a:p>
            <a:pPr indent="0" lvl="0" marL="0" rtl="0" algn="l">
              <a:spcBef>
                <a:spcPts val="1200"/>
              </a:spcBef>
              <a:spcAft>
                <a:spcPts val="0"/>
              </a:spcAft>
              <a:buNone/>
            </a:pPr>
            <a:r>
              <a:t/>
            </a:r>
            <a:endParaRPr sz="1800">
              <a:solidFill>
                <a:srgbClr val="666666"/>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g70d62a9ae1_0_1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27" name="Google Shape;127;g70d62a9ae1_0_1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8" name="Google Shape;128;g70d62a9ae1_0_15"/>
          <p:cNvSpPr txBox="1"/>
          <p:nvPr/>
        </p:nvSpPr>
        <p:spPr>
          <a:xfrm rot="606359">
            <a:off x="2235104" y="1910382"/>
            <a:ext cx="4623027" cy="139440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29" name="Google Shape;129;g70d62a9ae1_0_15"/>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sz="3800">
                <a:solidFill>
                  <a:srgbClr val="666666"/>
                </a:solidFill>
                <a:latin typeface="Times New Roman"/>
                <a:ea typeface="Times New Roman"/>
                <a:cs typeface="Times New Roman"/>
                <a:sym typeface="Times New Roman"/>
              </a:rPr>
              <a:t>ELEMENTS OF CYBER SECURITY</a:t>
            </a:r>
            <a:endParaRPr b="1" sz="3800">
              <a:solidFill>
                <a:srgbClr val="666666"/>
              </a:solidFill>
              <a:latin typeface="Times New Roman"/>
              <a:ea typeface="Times New Roman"/>
              <a:cs typeface="Times New Roman"/>
              <a:sym typeface="Times New Roman"/>
            </a:endParaRPr>
          </a:p>
        </p:txBody>
      </p:sp>
      <p:sp>
        <p:nvSpPr>
          <p:cNvPr id="130" name="Google Shape;130;g70d62a9ae1_0_15"/>
          <p:cNvSpPr txBox="1"/>
          <p:nvPr>
            <p:ph idx="1" type="body"/>
          </p:nvPr>
        </p:nvSpPr>
        <p:spPr>
          <a:xfrm>
            <a:off x="457200" y="16002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US" sz="3000">
                <a:solidFill>
                  <a:srgbClr val="666666"/>
                </a:solidFill>
                <a:latin typeface="Times New Roman"/>
                <a:ea typeface="Times New Roman"/>
                <a:cs typeface="Times New Roman"/>
                <a:sym typeface="Times New Roman"/>
              </a:rPr>
              <a:t>1. APPLICATION SECURITY:</a:t>
            </a:r>
            <a:endParaRPr sz="3000">
              <a:solidFill>
                <a:srgbClr val="666666"/>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800">
                <a:solidFill>
                  <a:srgbClr val="666666"/>
                </a:solidFill>
                <a:highlight>
                  <a:srgbClr val="FFFFFF"/>
                </a:highlight>
                <a:latin typeface="Times New Roman"/>
                <a:ea typeface="Times New Roman"/>
                <a:cs typeface="Times New Roman"/>
                <a:sym typeface="Times New Roman"/>
              </a:rPr>
              <a:t>It protecting websites and web based application from different cyber security threats that exploit vulnerabilities in an application’s code.</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US" sz="2400">
                <a:solidFill>
                  <a:srgbClr val="666666"/>
                </a:solidFill>
                <a:highlight>
                  <a:srgbClr val="FFFFFF"/>
                </a:highlight>
                <a:latin typeface="Times New Roman"/>
                <a:ea typeface="Times New Roman"/>
                <a:cs typeface="Times New Roman"/>
                <a:sym typeface="Times New Roman"/>
              </a:rPr>
              <a:t>CATEGORIES OF APPLICATION THREATS:</a:t>
            </a:r>
            <a:endParaRPr sz="2400">
              <a:solidFill>
                <a:srgbClr val="666666"/>
              </a:solidFill>
              <a:highlight>
                <a:srgbClr val="FFFFFF"/>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Input validation</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Authorization</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Session management</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666666"/>
              </a:buClr>
              <a:buSzPts val="1800"/>
              <a:buFont typeface="Times New Roman"/>
              <a:buChar char="●"/>
            </a:pPr>
            <a:r>
              <a:rPr lang="en-US" sz="1800">
                <a:solidFill>
                  <a:srgbClr val="666666"/>
                </a:solidFill>
                <a:highlight>
                  <a:srgbClr val="FFFFFF"/>
                </a:highlight>
                <a:latin typeface="Times New Roman"/>
                <a:ea typeface="Times New Roman"/>
                <a:cs typeface="Times New Roman"/>
                <a:sym typeface="Times New Roman"/>
              </a:rPr>
              <a:t>Parameter tampering</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360"/>
              </a:spcBef>
              <a:spcAft>
                <a:spcPts val="0"/>
              </a:spcAft>
              <a:buNone/>
            </a:pPr>
            <a:r>
              <a:t/>
            </a:r>
            <a:endParaRPr>
              <a:solidFill>
                <a:srgbClr val="666666"/>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g70d62a9ae1_0_2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36" name="Google Shape;136;g70d62a9ae1_0_2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7" name="Google Shape;137;g70d62a9ae1_0_20"/>
          <p:cNvSpPr txBox="1"/>
          <p:nvPr/>
        </p:nvSpPr>
        <p:spPr>
          <a:xfrm>
            <a:off x="515775" y="362950"/>
            <a:ext cx="8157000" cy="62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000">
                <a:solidFill>
                  <a:srgbClr val="666666"/>
                </a:solidFill>
                <a:highlight>
                  <a:srgbClr val="FFFFFF"/>
                </a:highlight>
                <a:latin typeface="Times New Roman"/>
                <a:ea typeface="Times New Roman"/>
                <a:cs typeface="Times New Roman"/>
                <a:sym typeface="Times New Roman"/>
              </a:rPr>
              <a:t>2. INFORMATION SECURITY</a:t>
            </a:r>
            <a:endParaRPr sz="3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800">
                <a:solidFill>
                  <a:srgbClr val="666666"/>
                </a:solidFill>
                <a:highlight>
                  <a:srgbClr val="FFFFFF"/>
                </a:highlight>
                <a:latin typeface="Times New Roman"/>
                <a:ea typeface="Times New Roman"/>
                <a:cs typeface="Times New Roman"/>
                <a:sym typeface="Times New Roman"/>
              </a:rPr>
              <a:t>Information security (IS) or Info Sec refers to the process and methodology to preventing unauthorized access, use, disclosure, disruption, modification, inspection, recording or destruction of information.</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900"/>
              </a:spcBef>
              <a:spcAft>
                <a:spcPts val="0"/>
              </a:spcAft>
              <a:buClr>
                <a:schemeClr val="dk1"/>
              </a:buClr>
              <a:buSzPts val="1100"/>
              <a:buFont typeface="Arial"/>
              <a:buNone/>
            </a:pPr>
            <a:r>
              <a:rPr lang="en-US" sz="1800">
                <a:solidFill>
                  <a:srgbClr val="666666"/>
                </a:solidFill>
                <a:highlight>
                  <a:srgbClr val="FFFFFF"/>
                </a:highlight>
                <a:latin typeface="Times New Roman"/>
                <a:ea typeface="Times New Roman"/>
                <a:cs typeface="Times New Roman"/>
                <a:sym typeface="Times New Roman"/>
              </a:rPr>
              <a:t>There are three main principle of Information Security commonly known as </a:t>
            </a:r>
            <a:r>
              <a:rPr b="1" lang="en-US" sz="1800">
                <a:solidFill>
                  <a:srgbClr val="666666"/>
                </a:solidFill>
                <a:highlight>
                  <a:srgbClr val="FFFFFF"/>
                </a:highlight>
                <a:latin typeface="Times New Roman"/>
                <a:ea typeface="Times New Roman"/>
                <a:cs typeface="Times New Roman"/>
                <a:sym typeface="Times New Roman"/>
              </a:rPr>
              <a:t>CIA – Confidentiality, Integrity, and Availability.</a:t>
            </a:r>
            <a:endParaRPr b="1" sz="1800">
              <a:solidFill>
                <a:srgbClr val="666666"/>
              </a:solidFill>
              <a:highlight>
                <a:srgbClr val="FFFFFF"/>
              </a:highlight>
              <a:latin typeface="Times New Roman"/>
              <a:ea typeface="Times New Roman"/>
              <a:cs typeface="Times New Roman"/>
              <a:sym typeface="Times New Roman"/>
            </a:endParaRPr>
          </a:p>
          <a:p>
            <a:pPr indent="0" lvl="0" marL="0" rtl="0" algn="l">
              <a:lnSpc>
                <a:spcPct val="115000"/>
              </a:lnSpc>
              <a:spcBef>
                <a:spcPts val="900"/>
              </a:spcBef>
              <a:spcAft>
                <a:spcPts val="0"/>
              </a:spcAft>
              <a:buClr>
                <a:schemeClr val="dk1"/>
              </a:buClr>
              <a:buSzPts val="1100"/>
              <a:buFont typeface="Arial"/>
              <a:buNone/>
            </a:pPr>
            <a:r>
              <a:t/>
            </a:r>
            <a:endParaRPr b="1" sz="1100">
              <a:solidFill>
                <a:srgbClr val="666666"/>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US" sz="3000">
                <a:solidFill>
                  <a:srgbClr val="666666"/>
                </a:solidFill>
                <a:latin typeface="Times New Roman"/>
                <a:ea typeface="Times New Roman"/>
                <a:cs typeface="Times New Roman"/>
                <a:sym typeface="Times New Roman"/>
              </a:rPr>
              <a:t>3. NETWORK SECURITY</a:t>
            </a:r>
            <a:endParaRPr sz="3000">
              <a:solidFill>
                <a:srgbClr val="666666"/>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US" sz="1800">
                <a:solidFill>
                  <a:srgbClr val="666666"/>
                </a:solidFill>
                <a:highlight>
                  <a:srgbClr val="FFFFFF"/>
                </a:highlight>
                <a:latin typeface="Times New Roman"/>
                <a:ea typeface="Times New Roman"/>
                <a:cs typeface="Times New Roman"/>
                <a:sym typeface="Times New Roman"/>
              </a:rPr>
              <a:t>Network security is another </a:t>
            </a:r>
            <a:r>
              <a:rPr b="1" lang="en-US" sz="1800">
                <a:solidFill>
                  <a:srgbClr val="666666"/>
                </a:solidFill>
                <a:highlight>
                  <a:srgbClr val="FFFFFF"/>
                </a:highlight>
                <a:latin typeface="Times New Roman"/>
                <a:ea typeface="Times New Roman"/>
                <a:cs typeface="Times New Roman"/>
                <a:sym typeface="Times New Roman"/>
              </a:rPr>
              <a:t>elements of IT security</a:t>
            </a:r>
            <a:r>
              <a:rPr lang="en-US" sz="1800">
                <a:solidFill>
                  <a:srgbClr val="666666"/>
                </a:solidFill>
                <a:highlight>
                  <a:srgbClr val="FFFFFF"/>
                </a:highlight>
                <a:latin typeface="Times New Roman"/>
                <a:ea typeface="Times New Roman"/>
                <a:cs typeface="Times New Roman"/>
                <a:sym typeface="Times New Roman"/>
              </a:rPr>
              <a:t> which process of preventing and protecting against unauthorized access into computer networks.</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US" sz="1800">
                <a:solidFill>
                  <a:srgbClr val="666666"/>
                </a:solidFill>
                <a:highlight>
                  <a:srgbClr val="FFFFFF"/>
                </a:highlight>
                <a:latin typeface="Times New Roman"/>
                <a:ea typeface="Times New Roman"/>
                <a:cs typeface="Times New Roman"/>
                <a:sym typeface="Times New Roman"/>
              </a:rPr>
              <a:t>NETWORK SECURITY METHODS:</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666666"/>
              </a:buClr>
              <a:buSzPts val="1800"/>
              <a:buFont typeface="Times New Roman"/>
              <a:buAutoNum type="arabicPeriod"/>
            </a:pPr>
            <a:r>
              <a:rPr lang="en-US" sz="1800">
                <a:solidFill>
                  <a:srgbClr val="666666"/>
                </a:solidFill>
                <a:highlight>
                  <a:srgbClr val="FFFFFF"/>
                </a:highlight>
                <a:latin typeface="Times New Roman"/>
                <a:ea typeface="Times New Roman"/>
                <a:cs typeface="Times New Roman"/>
                <a:sym typeface="Times New Roman"/>
              </a:rPr>
              <a:t>Antivirus software</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666666"/>
              </a:buClr>
              <a:buSzPts val="1800"/>
              <a:buFont typeface="Times New Roman"/>
              <a:buAutoNum type="arabicPeriod"/>
            </a:pPr>
            <a:r>
              <a:rPr lang="en-US" sz="1800">
                <a:solidFill>
                  <a:srgbClr val="666666"/>
                </a:solidFill>
                <a:highlight>
                  <a:srgbClr val="FFFFFF"/>
                </a:highlight>
                <a:latin typeface="Times New Roman"/>
                <a:ea typeface="Times New Roman"/>
                <a:cs typeface="Times New Roman"/>
                <a:sym typeface="Times New Roman"/>
              </a:rPr>
              <a:t>Data loss prevention</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666666"/>
              </a:buClr>
              <a:buSzPts val="1800"/>
              <a:buFont typeface="Times New Roman"/>
              <a:buAutoNum type="arabicPeriod"/>
            </a:pPr>
            <a:r>
              <a:rPr lang="en-US" sz="1800">
                <a:solidFill>
                  <a:srgbClr val="666666"/>
                </a:solidFill>
                <a:highlight>
                  <a:srgbClr val="FFFFFF"/>
                </a:highlight>
                <a:latin typeface="Times New Roman"/>
                <a:ea typeface="Times New Roman"/>
                <a:cs typeface="Times New Roman"/>
                <a:sym typeface="Times New Roman"/>
              </a:rPr>
              <a:t>web security</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666666"/>
              </a:buClr>
              <a:buSzPts val="1800"/>
              <a:buFont typeface="Times New Roman"/>
              <a:buAutoNum type="arabicPeriod"/>
            </a:pPr>
            <a:r>
              <a:rPr lang="en-US" sz="1800">
                <a:solidFill>
                  <a:srgbClr val="666666"/>
                </a:solidFill>
                <a:highlight>
                  <a:srgbClr val="FFFFFF"/>
                </a:highlight>
                <a:latin typeface="Times New Roman"/>
                <a:ea typeface="Times New Roman"/>
                <a:cs typeface="Times New Roman"/>
                <a:sym typeface="Times New Roman"/>
              </a:rPr>
              <a:t>wireless security</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l">
              <a:spcBef>
                <a:spcPts val="0"/>
              </a:spcBef>
              <a:spcAft>
                <a:spcPts val="0"/>
              </a:spcAft>
              <a:buClr>
                <a:srgbClr val="666666"/>
              </a:buClr>
              <a:buSzPts val="1800"/>
              <a:buFont typeface="Times New Roman"/>
              <a:buAutoNum type="arabicPeriod"/>
            </a:pPr>
            <a:r>
              <a:rPr lang="en-US" sz="1800">
                <a:solidFill>
                  <a:srgbClr val="666666"/>
                </a:solidFill>
                <a:highlight>
                  <a:srgbClr val="FFFFFF"/>
                </a:highlight>
                <a:latin typeface="Times New Roman"/>
                <a:ea typeface="Times New Roman"/>
                <a:cs typeface="Times New Roman"/>
                <a:sym typeface="Times New Roman"/>
              </a:rPr>
              <a:t>firewalls</a:t>
            </a:r>
            <a:endParaRPr sz="18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l">
              <a:lnSpc>
                <a:spcPct val="115000"/>
              </a:lnSpc>
              <a:spcBef>
                <a:spcPts val="900"/>
              </a:spcBef>
              <a:spcAft>
                <a:spcPts val="0"/>
              </a:spcAft>
              <a:buNone/>
            </a:pPr>
            <a:r>
              <a:t/>
            </a:r>
            <a:endParaRPr sz="1100">
              <a:solidFill>
                <a:srgbClr val="666666"/>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666666"/>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g70d62a9ae1_0_25"/>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43" name="Google Shape;143;g70d62a9ae1_0_25"/>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4" name="Google Shape;144;g70d62a9ae1_0_25"/>
          <p:cNvSpPr txBox="1"/>
          <p:nvPr/>
        </p:nvSpPr>
        <p:spPr>
          <a:xfrm>
            <a:off x="286550" y="297300"/>
            <a:ext cx="8558100" cy="65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000">
                <a:solidFill>
                  <a:srgbClr val="666666"/>
                </a:solidFill>
                <a:highlight>
                  <a:srgbClr val="FFFFFF"/>
                </a:highlight>
                <a:latin typeface="Times New Roman"/>
                <a:ea typeface="Times New Roman"/>
                <a:cs typeface="Times New Roman"/>
                <a:sym typeface="Times New Roman"/>
              </a:rPr>
              <a:t>4. DISASTER RECOVERY PLAN</a:t>
            </a:r>
            <a:endParaRPr sz="3000">
              <a:solidFill>
                <a:srgbClr val="666666"/>
              </a:solidFill>
              <a:highlight>
                <a:srgbClr val="FFFFFF"/>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1800">
                <a:solidFill>
                  <a:srgbClr val="666666"/>
                </a:solidFill>
                <a:highlight>
                  <a:srgbClr val="FFFFFF"/>
                </a:highlight>
                <a:latin typeface="Times New Roman"/>
                <a:ea typeface="Times New Roman"/>
                <a:cs typeface="Times New Roman"/>
                <a:sym typeface="Times New Roman"/>
              </a:rPr>
              <a:t>A Disaster Recovery Plan (DRP) is a business continuity plan and managed procedures that describe how work can be resumed quickly and effectively after a disaster.There are 12 steps to help you to prepare a disaster recovery plan which are as follows:</a:t>
            </a:r>
            <a:endParaRPr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330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Define scope of the organization assets</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Take back up regularly</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Identifying the possible threats and vulnerabilities</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Ensure Data Protection</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Create a Disaster Recovery Team</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Provide training to team members</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Establish team members accountability</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Create a data recovery plan</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Test your data recovery plan</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Review regularly</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Update and Revise Your Plan and</a:t>
            </a:r>
            <a:endParaRPr b="1" sz="1800">
              <a:solidFill>
                <a:srgbClr val="666666"/>
              </a:solidFill>
              <a:highlight>
                <a:srgbClr val="FFFFFF"/>
              </a:highlight>
              <a:latin typeface="Times New Roman"/>
              <a:ea typeface="Times New Roman"/>
              <a:cs typeface="Times New Roman"/>
              <a:sym typeface="Times New Roman"/>
            </a:endParaRPr>
          </a:p>
          <a:p>
            <a:pPr indent="-342900" lvl="0" marL="723900" rtl="0" algn="l">
              <a:lnSpc>
                <a:spcPct val="115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Possible to implement Cloud Backup</a:t>
            </a:r>
            <a:endParaRPr b="1" sz="1800">
              <a:solidFill>
                <a:srgbClr val="666666"/>
              </a:solidFill>
              <a:highlight>
                <a:srgbClr val="FFFFFF"/>
              </a:highlight>
              <a:latin typeface="Times New Roman"/>
              <a:ea typeface="Times New Roman"/>
              <a:cs typeface="Times New Roman"/>
              <a:sym typeface="Times New Roman"/>
            </a:endParaRPr>
          </a:p>
          <a:p>
            <a:pPr indent="0" lvl="0" marL="0" rtl="0" algn="l">
              <a:spcBef>
                <a:spcPts val="3300"/>
              </a:spcBef>
              <a:spcAft>
                <a:spcPts val="0"/>
              </a:spcAft>
              <a:buNone/>
            </a:pPr>
            <a:r>
              <a:t/>
            </a:r>
            <a:endParaRPr sz="1800">
              <a:solidFill>
                <a:srgbClr val="666666"/>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g70d62a9ae1_0_30"/>
          <p:cNvSpPr/>
          <p:nvPr/>
        </p:nvSpPr>
        <p:spPr>
          <a:xfrm rot="10800000">
            <a:off x="8001000" y="-10800"/>
            <a:ext cx="1143000" cy="1306200"/>
          </a:xfrm>
          <a:prstGeom prst="rtTriangle">
            <a:avLst/>
          </a:prstGeom>
          <a:solidFill>
            <a:srgbClr val="EA9999">
              <a:alpha val="3352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rgbClr val="F4F0E2"/>
              </a:solidFill>
              <a:latin typeface="Calibri"/>
              <a:ea typeface="Calibri"/>
              <a:cs typeface="Calibri"/>
              <a:sym typeface="Calibri"/>
            </a:endParaRPr>
          </a:p>
        </p:txBody>
      </p:sp>
      <p:sp>
        <p:nvSpPr>
          <p:cNvPr id="150" name="Google Shape;150;g70d62a9ae1_0_30"/>
          <p:cNvSpPr/>
          <p:nvPr/>
        </p:nvSpPr>
        <p:spPr>
          <a:xfrm rot="10800000">
            <a:off x="8229600" y="0"/>
            <a:ext cx="914400" cy="1066800"/>
          </a:xfrm>
          <a:prstGeom prst="rtTriangle">
            <a:avLst/>
          </a:prstGeom>
          <a:solidFill>
            <a:srgbClr val="EA99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1" name="Google Shape;151;g70d62a9ae1_0_30"/>
          <p:cNvSpPr txBox="1"/>
          <p:nvPr/>
        </p:nvSpPr>
        <p:spPr>
          <a:xfrm>
            <a:off x="191025" y="171925"/>
            <a:ext cx="8577300" cy="6601200"/>
          </a:xfrm>
          <a:prstGeom prst="rect">
            <a:avLst/>
          </a:prstGeom>
          <a:noFill/>
          <a:ln>
            <a:noFill/>
          </a:ln>
        </p:spPr>
        <p:txBody>
          <a:bodyPr anchorCtr="0" anchor="t" bIns="91425" lIns="91425" spcFirstLastPara="1" rIns="91425" wrap="square" tIns="91425">
            <a:noAutofit/>
          </a:bodyPr>
          <a:lstStyle/>
          <a:p>
            <a:pPr indent="0" lvl="0" marL="0" rtl="0" algn="just">
              <a:lnSpc>
                <a:spcPct val="140000"/>
              </a:lnSpc>
              <a:spcBef>
                <a:spcPts val="0"/>
              </a:spcBef>
              <a:spcAft>
                <a:spcPts val="0"/>
              </a:spcAft>
              <a:buNone/>
            </a:pPr>
            <a:r>
              <a:rPr lang="en-US" sz="3000">
                <a:solidFill>
                  <a:srgbClr val="666666"/>
                </a:solidFill>
                <a:highlight>
                  <a:srgbClr val="FFFFFF"/>
                </a:highlight>
                <a:latin typeface="Times New Roman"/>
                <a:ea typeface="Times New Roman"/>
                <a:cs typeface="Times New Roman"/>
                <a:sym typeface="Times New Roman"/>
              </a:rPr>
              <a:t>5. OPERATIONAL SECURITY:</a:t>
            </a:r>
            <a:endParaRPr sz="3000">
              <a:solidFill>
                <a:srgbClr val="666666"/>
              </a:solidFill>
              <a:highlight>
                <a:srgbClr val="FFFFFF"/>
              </a:highlight>
              <a:latin typeface="Times New Roman"/>
              <a:ea typeface="Times New Roman"/>
              <a:cs typeface="Times New Roman"/>
              <a:sym typeface="Times New Roman"/>
            </a:endParaRPr>
          </a:p>
          <a:p>
            <a:pPr indent="0" lvl="0" marL="0" rtl="0" algn="just">
              <a:lnSpc>
                <a:spcPct val="140000"/>
              </a:lnSpc>
              <a:spcBef>
                <a:spcPts val="900"/>
              </a:spcBef>
              <a:spcAft>
                <a:spcPts val="0"/>
              </a:spcAft>
              <a:buNone/>
            </a:pPr>
            <a:r>
              <a:rPr lang="en-US" sz="1800">
                <a:solidFill>
                  <a:srgbClr val="666666"/>
                </a:solidFill>
                <a:highlight>
                  <a:srgbClr val="FFFFFF"/>
                </a:highlight>
                <a:latin typeface="Times New Roman"/>
                <a:ea typeface="Times New Roman"/>
                <a:cs typeface="Times New Roman"/>
                <a:sym typeface="Times New Roman"/>
              </a:rPr>
              <a:t>Operational security (OPSEC) is an analytical and risk management process that identifies the organization’s critical information and developing a protection mechanism to ensure the security of sensitive information.There are five steps to process the operational security program, which are as follows:</a:t>
            </a:r>
            <a:endParaRPr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40000"/>
              </a:lnSpc>
              <a:spcBef>
                <a:spcPts val="90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Define the organization sensitive information.</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40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Identify the categories of threat</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40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Analyze the security holes</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40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Assessment of risk</a:t>
            </a:r>
            <a:endParaRPr b="1" sz="1800">
              <a:solidFill>
                <a:srgbClr val="666666"/>
              </a:solidFill>
              <a:highlight>
                <a:srgbClr val="FFFFFF"/>
              </a:highlight>
              <a:latin typeface="Times New Roman"/>
              <a:ea typeface="Times New Roman"/>
              <a:cs typeface="Times New Roman"/>
              <a:sym typeface="Times New Roman"/>
            </a:endParaRPr>
          </a:p>
          <a:p>
            <a:pPr indent="-342900" lvl="0" marL="457200" rtl="0" algn="just">
              <a:lnSpc>
                <a:spcPct val="140000"/>
              </a:lnSpc>
              <a:spcBef>
                <a:spcPts val="0"/>
              </a:spcBef>
              <a:spcAft>
                <a:spcPts val="0"/>
              </a:spcAft>
              <a:buClr>
                <a:srgbClr val="666666"/>
              </a:buClr>
              <a:buSzPts val="1800"/>
              <a:buFont typeface="Times New Roman"/>
              <a:buAutoNum type="arabicPeriod"/>
            </a:pPr>
            <a:r>
              <a:rPr b="1" lang="en-US" sz="1800">
                <a:solidFill>
                  <a:srgbClr val="666666"/>
                </a:solidFill>
                <a:highlight>
                  <a:srgbClr val="FFFFFF"/>
                </a:highlight>
                <a:latin typeface="Times New Roman"/>
                <a:ea typeface="Times New Roman"/>
                <a:cs typeface="Times New Roman"/>
                <a:sym typeface="Times New Roman"/>
              </a:rPr>
              <a:t>Implementation of appropriate</a:t>
            </a:r>
            <a:endParaRPr b="1" sz="1800">
              <a:solidFill>
                <a:srgbClr val="666666"/>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None/>
            </a:pPr>
            <a:r>
              <a:t/>
            </a:r>
            <a:endParaRPr sz="1800">
              <a:solidFill>
                <a:srgbClr val="666666"/>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800">
                <a:solidFill>
                  <a:srgbClr val="666666"/>
                </a:solidFill>
                <a:highlight>
                  <a:srgbClr val="FFFFFF"/>
                </a:highlight>
                <a:latin typeface="Times New Roman"/>
                <a:ea typeface="Times New Roman"/>
                <a:cs typeface="Times New Roman"/>
                <a:sym typeface="Times New Roman"/>
              </a:rPr>
              <a:t>It is also known as procedural security which encourages manager to view operations in order to protect sensitive information from falling.</a:t>
            </a:r>
            <a:endParaRPr sz="1800">
              <a:solidFill>
                <a:srgbClr val="666666"/>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Dell</dc:creator>
</cp:coreProperties>
</file>